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01" autoAdjust="0"/>
  </p:normalViewPr>
  <p:slideViewPr>
    <p:cSldViewPr>
      <p:cViewPr varScale="1">
        <p:scale>
          <a:sx n="103" d="100"/>
          <a:sy n="103" d="100"/>
        </p:scale>
        <p:origin x="-177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9500-0440-41D5-B9FB-2765CCA47744}" type="datetimeFigureOut">
              <a:rPr lang="en-US" smtClean="0"/>
              <a:pPr/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5DD71-086D-4CC1-B491-2E1EC25965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893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pružiti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dodatan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uvid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prikupljeni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način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provođenja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medicinske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istrage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potvrdio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naznačio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vjerojatno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prouzročilo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obično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retrospektivni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razmatraju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prošle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ispitali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vratiti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sumnjiv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spriječiti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daljnje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izbijanje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pojavljuju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razvijaju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istragom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napreduje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Oni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utjecajem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testirali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stvoriti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hipotezu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mogućim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uzrocima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izbijanja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poznati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Uspoređuju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koliko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sumnjivom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protiv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koliko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članovi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više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doživljava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sugerira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je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vjerojatno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također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otkriti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vjerojatne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spomenuti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njihovoj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hipotezi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proučavanjem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medicinske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osobne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povijesti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svakoj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pojaviti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obrazac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utvrđen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pušenje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jelo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crvenog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mesa,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koristiti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statističke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prilagodbu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račun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tog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pomažući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identificiraju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lakše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vitalni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epidemiolozi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utječu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zdravlje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populacije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Dobar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ovoga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usporediti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rakom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pluća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povijest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pušenja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ne.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će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ukazivati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​​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vezu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pluća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pušenja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više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razloga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korištenje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Relativno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brzo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jednostavno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obično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temelje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prošlim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potrebne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dostupne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bržim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izvršenje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analizirati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postojeće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pregledali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događaje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dogodili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zapaženi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Retrospektivna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zahtijeva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znanstvenike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pričekaju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događa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suđenju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tijekom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razdoblja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 dana,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tjedana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godina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jednostavne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bez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potrebe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velikom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Činjenica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dostupni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uspoređivanje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poželjni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tragovi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iznenadnu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Učinkovita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prednost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također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praktičniji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ostalih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izlaganje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sumnjivom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javlja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dugo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želite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testirati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hipotezu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odrasloj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pojavljuju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djeci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prospektivna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trebala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desetljeća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daleko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izvediviji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izbor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procijeniti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nadzora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zahtijevaju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veliki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statistički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značajan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Više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resursa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posvećeno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Prevladava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etičke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izazove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Budući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opservacijske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obično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iskusili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postavljaju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etičke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nekim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intervencijskim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neetično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uskratiti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djece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potencijalno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zaštitnog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sredstva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zaštitu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životinja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vidjeli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razvio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Međutim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djece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ograničenim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pristupom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tom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cjepivu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pomoći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određivanju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najveći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razvoja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pomaže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usmjeravanju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budućih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napora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cijepljenje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Slabosti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Korelacije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potvrđene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slabije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vrstama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pomoći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testiranju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hipoteze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snažno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potvrđivanju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uzročno-posljedičnog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odnosa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pružanje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tragova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informiranje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daljnjih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pomoću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strožih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Glavni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problem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ispitivanjem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jest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pouzdani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planirane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bilježe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stvarnom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vremenu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gledaju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prošlosti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Glavna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ograničenja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Sjetite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pristranosti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odgovoriti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pitanja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njihovoj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prethodnoj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nekim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njihova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sposobnost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opoziva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nepouzdana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usporedbi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osobama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utjecajem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nekog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pojedinci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vjerojatno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podsjetiti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čak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napasti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vlastite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subjektivne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objasne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njihovom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pristranost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smanjiti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izloženost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nekim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lijekovima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upisani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pouzdane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Ali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moguće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načina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života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obično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upitnikom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podudarnosti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pristranosti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razlika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ispitivanja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prisjetimo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vremena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vrijeme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nastupa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simptoma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usporedbi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znanstveno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izmjerenih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vremenskih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uzoraka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formalne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dijagnoze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Pronalaženje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mjerenja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tijelu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još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način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pouzdanije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subjektivne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poznati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biomarkeri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pregledati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testova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dokazom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lijeka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pitati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uporabi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droge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posljedica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Udruga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nalazi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mogućeg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nužno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izravno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Zapravo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retrospektivna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nikada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definitivno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dokazati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predstavlja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definitivan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eksperiment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međutim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pitanja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koristiti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testiranje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vjerojatnosti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uzročne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stupanj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"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odgovor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doze"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povećanju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izloženosti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načina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ilustracije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ograničenja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posljedica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promatrati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udruge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nalaze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kulturološkog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zdravstvenog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učinka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Sam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kulturni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vrsta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vježbanja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uzrokovati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kulturnu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dijeli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vjerodostojan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zajednički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određena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hrana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Neki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uzeti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obzir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preklapanja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rizičnih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vođenje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sjedećeg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života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življenja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siromaštvu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istraživači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provode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retrospektivnu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pronađu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povezanost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između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dobitka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težini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tijekom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vremena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sigurnošću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depresija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dobivanje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težine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da se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dovede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sadrži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slijede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sjedila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života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'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Pristranost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uzorkovanja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'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odabrane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proučavanje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uistinu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predstavljati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toga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javlja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slučajevi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vide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bolnici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učenje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visoko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specijalizirana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postavka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usporedbi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većinom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postavki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kojima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ta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pojaviti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također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tipične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stanovništvo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Ljudi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volontiriziraju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podatke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osobitu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razinu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zdravstvene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motivacije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Ostala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ograničenja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ograničenja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Iako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dobri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proučavanje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rijetkih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budući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zahtijevaju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velike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ispitivanje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rijetkih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čimbenika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rizika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jasnije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naznačeno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istraživanjem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Naposljetku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potvrditi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različite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razine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bolesti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istražuju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Oni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pogledati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ishod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slučaj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određuje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li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učinio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nije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uvjet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5DD71-086D-4CC1-B491-2E1EC25965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11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95477" y="1341882"/>
            <a:ext cx="8353425" cy="0"/>
          </a:xfrm>
          <a:custGeom>
            <a:avLst/>
            <a:gdLst/>
            <a:ahLst/>
            <a:cxnLst/>
            <a:rect l="l" t="t" r="r" b="b"/>
            <a:pathLst>
              <a:path w="8353425">
                <a:moveTo>
                  <a:pt x="0" y="0"/>
                </a:moveTo>
                <a:lnTo>
                  <a:pt x="8353044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085332" y="6597395"/>
            <a:ext cx="2737485" cy="0"/>
          </a:xfrm>
          <a:custGeom>
            <a:avLst/>
            <a:gdLst/>
            <a:ahLst/>
            <a:cxnLst/>
            <a:rect l="l" t="t" r="r" b="b"/>
            <a:pathLst>
              <a:path w="2737484">
                <a:moveTo>
                  <a:pt x="0" y="0"/>
                </a:moveTo>
                <a:lnTo>
                  <a:pt x="2737103" y="0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820911" y="5876544"/>
            <a:ext cx="0" cy="721360"/>
          </a:xfrm>
          <a:custGeom>
            <a:avLst/>
            <a:gdLst/>
            <a:ahLst/>
            <a:cxnLst/>
            <a:rect l="l" t="t" r="r" b="b"/>
            <a:pathLst>
              <a:path h="721359">
                <a:moveTo>
                  <a:pt x="0" y="0"/>
                </a:moveTo>
                <a:lnTo>
                  <a:pt x="0" y="720851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72000" y="260604"/>
            <a:ext cx="4177665" cy="0"/>
          </a:xfrm>
          <a:custGeom>
            <a:avLst/>
            <a:gdLst/>
            <a:ahLst/>
            <a:cxnLst/>
            <a:rect l="l" t="t" r="r" b="b"/>
            <a:pathLst>
              <a:path w="4177665">
                <a:moveTo>
                  <a:pt x="0" y="0"/>
                </a:moveTo>
                <a:lnTo>
                  <a:pt x="4177283" y="0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979676" y="68580"/>
            <a:ext cx="5039868" cy="1199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95477" y="1341882"/>
            <a:ext cx="8353425" cy="0"/>
          </a:xfrm>
          <a:custGeom>
            <a:avLst/>
            <a:gdLst/>
            <a:ahLst/>
            <a:cxnLst/>
            <a:rect l="l" t="t" r="r" b="b"/>
            <a:pathLst>
              <a:path w="8353425">
                <a:moveTo>
                  <a:pt x="0" y="0"/>
                </a:moveTo>
                <a:lnTo>
                  <a:pt x="8353044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085332" y="6597395"/>
            <a:ext cx="2737485" cy="0"/>
          </a:xfrm>
          <a:custGeom>
            <a:avLst/>
            <a:gdLst/>
            <a:ahLst/>
            <a:cxnLst/>
            <a:rect l="l" t="t" r="r" b="b"/>
            <a:pathLst>
              <a:path w="2737484">
                <a:moveTo>
                  <a:pt x="0" y="0"/>
                </a:moveTo>
                <a:lnTo>
                  <a:pt x="2737103" y="0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820911" y="5876544"/>
            <a:ext cx="0" cy="721360"/>
          </a:xfrm>
          <a:custGeom>
            <a:avLst/>
            <a:gdLst/>
            <a:ahLst/>
            <a:cxnLst/>
            <a:rect l="l" t="t" r="r" b="b"/>
            <a:pathLst>
              <a:path h="721359">
                <a:moveTo>
                  <a:pt x="0" y="0"/>
                </a:moveTo>
                <a:lnTo>
                  <a:pt x="0" y="720851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72000" y="260604"/>
            <a:ext cx="4177665" cy="0"/>
          </a:xfrm>
          <a:custGeom>
            <a:avLst/>
            <a:gdLst/>
            <a:ahLst/>
            <a:cxnLst/>
            <a:rect l="l" t="t" r="r" b="b"/>
            <a:pathLst>
              <a:path w="4177665">
                <a:moveTo>
                  <a:pt x="0" y="0"/>
                </a:moveTo>
                <a:lnTo>
                  <a:pt x="4177283" y="0"/>
                </a:lnTo>
              </a:path>
            </a:pathLst>
          </a:custGeom>
          <a:ln w="1524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26944" y="530478"/>
            <a:ext cx="469011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67942"/>
            <a:ext cx="8072119" cy="4079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5536" y="1988840"/>
            <a:ext cx="8218805" cy="380681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310" algn="ctr">
              <a:lnSpc>
                <a:spcPct val="100000"/>
              </a:lnSpc>
              <a:spcBef>
                <a:spcPts val="105"/>
              </a:spcBef>
            </a:pPr>
            <a:r>
              <a:rPr sz="2300" dirty="0">
                <a:latin typeface="Calibri"/>
                <a:cs typeface="Calibri"/>
              </a:rPr>
              <a:t>ИНТЕГРИСАНЕ АКАДЕМСКЕ </a:t>
            </a:r>
            <a:r>
              <a:rPr sz="2300" spc="-20" dirty="0">
                <a:latin typeface="Calibri"/>
                <a:cs typeface="Calibri"/>
              </a:rPr>
              <a:t>СТУДИЈЕ</a:t>
            </a:r>
            <a:r>
              <a:rPr sz="2300" spc="-50" dirty="0">
                <a:latin typeface="Calibri"/>
                <a:cs typeface="Calibri"/>
              </a:rPr>
              <a:t> </a:t>
            </a:r>
            <a:r>
              <a:rPr sz="2300" spc="-10" dirty="0">
                <a:latin typeface="Calibri"/>
                <a:cs typeface="Calibri"/>
              </a:rPr>
              <a:t>ФАРМАЦИЈЕ</a:t>
            </a:r>
            <a:endParaRPr sz="2300" dirty="0">
              <a:latin typeface="Calibri"/>
              <a:cs typeface="Calibri"/>
            </a:endParaRPr>
          </a:p>
          <a:p>
            <a:pPr marL="132080" algn="ctr">
              <a:lnSpc>
                <a:spcPts val="2750"/>
              </a:lnSpc>
              <a:spcBef>
                <a:spcPts val="25"/>
              </a:spcBef>
            </a:pPr>
            <a:r>
              <a:rPr sz="2300" spc="-5" dirty="0">
                <a:latin typeface="Arial"/>
                <a:cs typeface="Arial"/>
              </a:rPr>
              <a:t>Д05</a:t>
            </a:r>
            <a:r>
              <a:rPr sz="2300" spc="-15" dirty="0">
                <a:latin typeface="Arial"/>
                <a:cs typeface="Arial"/>
              </a:rPr>
              <a:t> </a:t>
            </a:r>
            <a:r>
              <a:rPr sz="2300" spc="-10" dirty="0">
                <a:latin typeface="Arial"/>
                <a:cs typeface="Arial"/>
              </a:rPr>
              <a:t>ФАРМАКОВИГИЛАНЦА</a:t>
            </a:r>
            <a:endParaRPr sz="2300" dirty="0">
              <a:latin typeface="Arial"/>
              <a:cs typeface="Arial"/>
            </a:endParaRPr>
          </a:p>
          <a:p>
            <a:pPr marL="66675" algn="ctr">
              <a:lnSpc>
                <a:spcPts val="2750"/>
              </a:lnSpc>
            </a:pPr>
            <a:r>
              <a:rPr sz="2300" spc="-5" dirty="0">
                <a:solidFill>
                  <a:srgbClr val="CC0000"/>
                </a:solidFill>
                <a:latin typeface="Calibri"/>
                <a:cs typeface="Calibri"/>
              </a:rPr>
              <a:t>Предавање</a:t>
            </a:r>
            <a:r>
              <a:rPr sz="2300" dirty="0">
                <a:solidFill>
                  <a:srgbClr val="CC0000"/>
                </a:solidFill>
                <a:latin typeface="Calibri"/>
                <a:cs typeface="Calibri"/>
              </a:rPr>
              <a:t> 7</a:t>
            </a:r>
            <a:endParaRPr sz="23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5080" indent="3175" algn="ctr">
              <a:lnSpc>
                <a:spcPts val="2810"/>
              </a:lnSpc>
            </a:pPr>
            <a:r>
              <a:rPr sz="2600" b="1" spc="-15" dirty="0">
                <a:latin typeface="Calibri"/>
                <a:cs typeface="Calibri"/>
              </a:rPr>
              <a:t>Студије </a:t>
            </a:r>
            <a:r>
              <a:rPr sz="2600" b="1" spc="-10" dirty="0">
                <a:latin typeface="Calibri"/>
                <a:cs typeface="Calibri"/>
              </a:rPr>
              <a:t>случај-контрола: група </a:t>
            </a:r>
            <a:r>
              <a:rPr sz="2600" b="1" spc="-5" dirty="0">
                <a:latin typeface="Calibri"/>
                <a:cs typeface="Calibri"/>
              </a:rPr>
              <a:t>пацијената са </a:t>
            </a:r>
            <a:r>
              <a:rPr sz="2600" b="1" dirty="0">
                <a:latin typeface="Calibri"/>
                <a:cs typeface="Calibri"/>
              </a:rPr>
              <a:t>НДЛ </a:t>
            </a:r>
            <a:r>
              <a:rPr sz="2600" b="1" spc="-5" dirty="0">
                <a:latin typeface="Calibri"/>
                <a:cs typeface="Calibri"/>
              </a:rPr>
              <a:t>се  </a:t>
            </a:r>
            <a:r>
              <a:rPr sz="2600" b="1" spc="-10" dirty="0">
                <a:latin typeface="Calibri"/>
                <a:cs typeface="Calibri"/>
              </a:rPr>
              <a:t>пореди </a:t>
            </a:r>
            <a:r>
              <a:rPr sz="2600" b="1" spc="-5" dirty="0">
                <a:latin typeface="Calibri"/>
                <a:cs typeface="Calibri"/>
              </a:rPr>
              <a:t>са групом пацијената </a:t>
            </a:r>
            <a:r>
              <a:rPr sz="2600" b="1" dirty="0">
                <a:latin typeface="Calibri"/>
                <a:cs typeface="Calibri"/>
              </a:rPr>
              <a:t>без НДЛ </a:t>
            </a:r>
            <a:r>
              <a:rPr sz="2600" b="1" spc="-15" dirty="0">
                <a:latin typeface="Calibri"/>
                <a:cs typeface="Calibri"/>
              </a:rPr>
              <a:t>која </a:t>
            </a:r>
            <a:r>
              <a:rPr sz="2600" b="1" spc="-5" dirty="0">
                <a:latin typeface="Calibri"/>
                <a:cs typeface="Calibri"/>
              </a:rPr>
              <a:t>није примала  лек</a:t>
            </a:r>
            <a:endParaRPr sz="2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450" dirty="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lang="sr-Cyrl-RS" sz="2800" b="1" spc="-10" dirty="0" smtClean="0">
                <a:latin typeface="Calibri"/>
                <a:cs typeface="Calibri"/>
              </a:rPr>
              <a:t>Проф</a:t>
            </a:r>
            <a:r>
              <a:rPr sz="2800" b="1" spc="-10" dirty="0" smtClean="0">
                <a:latin typeface="Calibri"/>
                <a:cs typeface="Calibri"/>
              </a:rPr>
              <a:t>. </a:t>
            </a:r>
            <a:r>
              <a:rPr sz="2800" b="1" spc="-5" dirty="0">
                <a:latin typeface="Calibri"/>
                <a:cs typeface="Calibri"/>
              </a:rPr>
              <a:t>др </a:t>
            </a:r>
            <a:r>
              <a:rPr sz="2800" b="1" spc="-10" dirty="0">
                <a:latin typeface="Calibri"/>
                <a:cs typeface="Calibri"/>
              </a:rPr>
              <a:t>Оливера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Миловановић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6631"/>
    </mc:Choice>
    <mc:Fallback>
      <p:transition spd="slow" advTm="1663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8785" y="461899"/>
            <a:ext cx="57257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30" dirty="0"/>
              <a:t>Студије</a:t>
            </a:r>
            <a:r>
              <a:rPr sz="4400" spc="-95" dirty="0"/>
              <a:t> </a:t>
            </a:r>
            <a:r>
              <a:rPr sz="4400" spc="-10" dirty="0"/>
              <a:t>случај-контрола</a:t>
            </a:r>
            <a:endParaRPr sz="4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2486532"/>
          <a:ext cx="8229600" cy="1662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640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ФАКТОР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Случајеви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52705" algn="ctr">
                        <a:lnSpc>
                          <a:spcPct val="100000"/>
                        </a:lnSpc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Контроле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ИЗЛОЖЕНИ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b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511301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НЕИЗЛОЖЕНИ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442466" y="4803140"/>
            <a:ext cx="62591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Candara"/>
                <a:cs typeface="Candara"/>
              </a:rPr>
              <a:t>Количник шансе </a:t>
            </a:r>
            <a:r>
              <a:rPr sz="2800" b="1" dirty="0">
                <a:latin typeface="Candara"/>
                <a:cs typeface="Candara"/>
              </a:rPr>
              <a:t>(odds </a:t>
            </a:r>
            <a:r>
              <a:rPr sz="2800" b="1" spc="-10" dirty="0">
                <a:latin typeface="Candara"/>
                <a:cs typeface="Candara"/>
              </a:rPr>
              <a:t>ratioa) </a:t>
            </a:r>
            <a:r>
              <a:rPr sz="2800" b="1" spc="-5" dirty="0">
                <a:latin typeface="Candara"/>
                <a:cs typeface="Candara"/>
              </a:rPr>
              <a:t>OR=</a:t>
            </a:r>
            <a:r>
              <a:rPr sz="2800" b="1" spc="70" dirty="0">
                <a:latin typeface="Candara"/>
                <a:cs typeface="Candara"/>
              </a:rPr>
              <a:t> </a:t>
            </a:r>
            <a:r>
              <a:rPr sz="2800" b="1" spc="-10" dirty="0">
                <a:latin typeface="Candara"/>
                <a:cs typeface="Candara"/>
              </a:rPr>
              <a:t>ad/bc</a:t>
            </a:r>
            <a:endParaRPr sz="2800">
              <a:latin typeface="Candara"/>
              <a:cs typeface="Candar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98417"/>
    </mc:Choice>
    <mc:Fallback>
      <p:transition spd="slow" advTm="19841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8785" y="461899"/>
            <a:ext cx="57257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30" dirty="0"/>
              <a:t>Студије</a:t>
            </a:r>
            <a:r>
              <a:rPr sz="4400" spc="-95" dirty="0"/>
              <a:t> </a:t>
            </a:r>
            <a:r>
              <a:rPr sz="4400" spc="-10" dirty="0"/>
              <a:t>случај-контрола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567942"/>
            <a:ext cx="7703184" cy="4079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ts val="3195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5" dirty="0">
                <a:latin typeface="Calibri"/>
                <a:cs typeface="Calibri"/>
              </a:rPr>
              <a:t>OR = 1 – не </a:t>
            </a:r>
            <a:r>
              <a:rPr sz="2800" spc="-10" dirty="0">
                <a:latin typeface="Calibri"/>
                <a:cs typeface="Calibri"/>
              </a:rPr>
              <a:t>постоји </a:t>
            </a:r>
            <a:r>
              <a:rPr sz="2800" spc="-5" dirty="0">
                <a:latin typeface="Calibri"/>
                <a:cs typeface="Calibri"/>
              </a:rPr>
              <a:t>повезаност</a:t>
            </a:r>
            <a:r>
              <a:rPr sz="2800" spc="8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између</a:t>
            </a:r>
            <a:endParaRPr sz="2800">
              <a:latin typeface="Calibri"/>
              <a:cs typeface="Calibri"/>
            </a:endParaRPr>
          </a:p>
          <a:p>
            <a:pPr marL="355600" marR="104139">
              <a:lnSpc>
                <a:spcPts val="3020"/>
              </a:lnSpc>
              <a:spcBef>
                <a:spcPts val="215"/>
              </a:spcBef>
            </a:pPr>
            <a:r>
              <a:rPr sz="2800" spc="-5" dirty="0">
                <a:latin typeface="Calibri"/>
                <a:cs typeface="Calibri"/>
              </a:rPr>
              <a:t>посматране </a:t>
            </a:r>
            <a:r>
              <a:rPr sz="2800" spc="-15" dirty="0">
                <a:latin typeface="Calibri"/>
                <a:cs typeface="Calibri"/>
              </a:rPr>
              <a:t>изложености одређеном фактору </a:t>
            </a:r>
            <a:r>
              <a:rPr sz="2800" spc="-5" dirty="0">
                <a:latin typeface="Calibri"/>
                <a:cs typeface="Calibri"/>
              </a:rPr>
              <a:t>и  </a:t>
            </a:r>
            <a:r>
              <a:rPr sz="2800" spc="-25" dirty="0">
                <a:latin typeface="Calibri"/>
                <a:cs typeface="Calibri"/>
              </a:rPr>
              <a:t>исхода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(болести)</a:t>
            </a:r>
            <a:endParaRPr sz="2800">
              <a:latin typeface="Calibri"/>
              <a:cs typeface="Calibri"/>
            </a:endParaRPr>
          </a:p>
          <a:p>
            <a:pPr marL="355600" marR="505459" indent="-343535">
              <a:lnSpc>
                <a:spcPct val="90000"/>
              </a:lnSpc>
              <a:spcBef>
                <a:spcPts val="635"/>
              </a:spcBef>
              <a:buFont typeface="Arial"/>
              <a:buChar char="•"/>
              <a:tabLst>
                <a:tab pos="355600" algn="l"/>
                <a:tab pos="356235" algn="l"/>
                <a:tab pos="2929890" algn="l"/>
              </a:tabLst>
            </a:pPr>
            <a:r>
              <a:rPr sz="2800" spc="-5" dirty="0">
                <a:latin typeface="Calibri"/>
                <a:cs typeface="Calibri"/>
              </a:rPr>
              <a:t>OR &gt; 1</a:t>
            </a:r>
            <a:r>
              <a:rPr sz="2800" spc="5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–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постоји	</a:t>
            </a:r>
            <a:r>
              <a:rPr sz="2800" spc="-5" dirty="0">
                <a:latin typeface="Calibri"/>
                <a:cs typeface="Calibri"/>
              </a:rPr>
              <a:t>позитивна, могућа узрочна  повезаност </a:t>
            </a:r>
            <a:r>
              <a:rPr sz="2800" spc="-10" dirty="0">
                <a:latin typeface="Calibri"/>
                <a:cs typeface="Calibri"/>
              </a:rPr>
              <a:t>између </a:t>
            </a:r>
            <a:r>
              <a:rPr sz="2800" spc="-5" dirty="0">
                <a:latin typeface="Calibri"/>
                <a:cs typeface="Calibri"/>
              </a:rPr>
              <a:t>посматране </a:t>
            </a:r>
            <a:r>
              <a:rPr sz="2800" spc="-10" dirty="0">
                <a:latin typeface="Calibri"/>
                <a:cs typeface="Calibri"/>
              </a:rPr>
              <a:t>изложености  </a:t>
            </a:r>
            <a:r>
              <a:rPr sz="2800" spc="-15" dirty="0">
                <a:latin typeface="Calibri"/>
                <a:cs typeface="Calibri"/>
              </a:rPr>
              <a:t>одређеном фактору </a:t>
            </a:r>
            <a:r>
              <a:rPr sz="2800" spc="-5" dirty="0">
                <a:latin typeface="Calibri"/>
                <a:cs typeface="Calibri"/>
              </a:rPr>
              <a:t>и </a:t>
            </a:r>
            <a:r>
              <a:rPr sz="2800" spc="-25" dirty="0">
                <a:latin typeface="Calibri"/>
                <a:cs typeface="Calibri"/>
              </a:rPr>
              <a:t>исхода</a:t>
            </a:r>
            <a:r>
              <a:rPr sz="2800" spc="5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(болести)</a:t>
            </a:r>
            <a:endParaRPr sz="2800">
              <a:latin typeface="Calibri"/>
              <a:cs typeface="Calibri"/>
            </a:endParaRPr>
          </a:p>
          <a:p>
            <a:pPr marL="355600" indent="-343535">
              <a:lnSpc>
                <a:spcPts val="319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5" dirty="0">
                <a:latin typeface="Calibri"/>
                <a:cs typeface="Calibri"/>
              </a:rPr>
              <a:t>OR &lt; 1 – </a:t>
            </a:r>
            <a:r>
              <a:rPr sz="2800" spc="-10" dirty="0">
                <a:latin typeface="Calibri"/>
                <a:cs typeface="Calibri"/>
              </a:rPr>
              <a:t>постоји негативна </a:t>
            </a:r>
            <a:r>
              <a:rPr sz="2800" spc="-15" dirty="0">
                <a:latin typeface="Calibri"/>
                <a:cs typeface="Calibri"/>
              </a:rPr>
              <a:t>повезаност,</a:t>
            </a:r>
            <a:r>
              <a:rPr sz="2800" spc="1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могућа</a:t>
            </a:r>
            <a:endParaRPr sz="2800">
              <a:latin typeface="Calibri"/>
              <a:cs typeface="Calibri"/>
            </a:endParaRPr>
          </a:p>
          <a:p>
            <a:pPr marL="355600" marR="5080">
              <a:lnSpc>
                <a:spcPct val="90000"/>
              </a:lnSpc>
              <a:spcBef>
                <a:spcPts val="170"/>
              </a:spcBef>
            </a:pPr>
            <a:r>
              <a:rPr sz="2800" spc="-10" dirty="0">
                <a:latin typeface="Calibri"/>
                <a:cs typeface="Calibri"/>
              </a:rPr>
              <a:t>протективна </a:t>
            </a:r>
            <a:r>
              <a:rPr sz="2800" spc="-5" dirty="0">
                <a:latin typeface="Calibri"/>
                <a:cs typeface="Calibri"/>
              </a:rPr>
              <a:t>заштитна </a:t>
            </a:r>
            <a:r>
              <a:rPr sz="2800" spc="-25" dirty="0">
                <a:latin typeface="Calibri"/>
                <a:cs typeface="Calibri"/>
              </a:rPr>
              <a:t>улога </a:t>
            </a:r>
            <a:r>
              <a:rPr sz="2800" spc="-15" dirty="0">
                <a:latin typeface="Calibri"/>
                <a:cs typeface="Calibri"/>
              </a:rPr>
              <a:t>између </a:t>
            </a:r>
            <a:r>
              <a:rPr sz="2800" spc="-5" dirty="0">
                <a:latin typeface="Calibri"/>
                <a:cs typeface="Calibri"/>
              </a:rPr>
              <a:t>посматране  </a:t>
            </a:r>
            <a:r>
              <a:rPr sz="2800" spc="-15" dirty="0">
                <a:latin typeface="Calibri"/>
                <a:cs typeface="Calibri"/>
              </a:rPr>
              <a:t>изложености одређеном фактору </a:t>
            </a:r>
            <a:r>
              <a:rPr sz="2800" spc="-5" dirty="0">
                <a:latin typeface="Calibri"/>
                <a:cs typeface="Calibri"/>
              </a:rPr>
              <a:t>и </a:t>
            </a:r>
            <a:r>
              <a:rPr sz="2800" spc="-25" dirty="0">
                <a:latin typeface="Calibri"/>
                <a:cs typeface="Calibri"/>
              </a:rPr>
              <a:t>исхода  </a:t>
            </a:r>
            <a:r>
              <a:rPr sz="2800" spc="-15" dirty="0">
                <a:latin typeface="Calibri"/>
                <a:cs typeface="Calibri"/>
              </a:rPr>
              <a:t>(болести)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4061"/>
    </mc:Choice>
    <mc:Fallback>
      <p:transition spd="slow" advTm="18406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34413"/>
            <a:ext cx="8068309" cy="446405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355600" marR="536575" indent="-343535">
              <a:lnSpc>
                <a:spcPct val="8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25" dirty="0">
                <a:latin typeface="Calibri"/>
                <a:cs typeface="Calibri"/>
              </a:rPr>
              <a:t>Студије </a:t>
            </a:r>
            <a:r>
              <a:rPr sz="2800" spc="-10" dirty="0">
                <a:latin typeface="Calibri"/>
                <a:cs typeface="Calibri"/>
              </a:rPr>
              <a:t>типа </a:t>
            </a:r>
            <a:r>
              <a:rPr sz="2800" dirty="0">
                <a:latin typeface="Calibri"/>
                <a:cs typeface="Calibri"/>
              </a:rPr>
              <a:t>случај- </a:t>
            </a:r>
            <a:r>
              <a:rPr sz="2800" spc="-20" dirty="0">
                <a:latin typeface="Calibri"/>
                <a:cs typeface="Calibri"/>
              </a:rPr>
              <a:t>контрола </a:t>
            </a:r>
            <a:r>
              <a:rPr sz="2800" spc="-5" dirty="0">
                <a:latin typeface="Calibri"/>
                <a:cs typeface="Calibri"/>
              </a:rPr>
              <a:t>спадају у  </a:t>
            </a:r>
            <a:r>
              <a:rPr sz="2800" spc="-10" dirty="0">
                <a:latin typeface="Calibri"/>
                <a:cs typeface="Calibri"/>
              </a:rPr>
              <a:t>опсервационе </a:t>
            </a:r>
            <a:r>
              <a:rPr sz="2800" spc="-20" dirty="0">
                <a:latin typeface="Calibri"/>
                <a:cs typeface="Calibri"/>
              </a:rPr>
              <a:t>студије </a:t>
            </a:r>
            <a:r>
              <a:rPr sz="2800" spc="-5" dirty="0">
                <a:latin typeface="Calibri"/>
                <a:cs typeface="Calibri"/>
              </a:rPr>
              <a:t>у </a:t>
            </a:r>
            <a:r>
              <a:rPr sz="2800" spc="-15" dirty="0">
                <a:latin typeface="Calibri"/>
                <a:cs typeface="Calibri"/>
              </a:rPr>
              <a:t>којима </a:t>
            </a:r>
            <a:r>
              <a:rPr sz="2800" spc="-5" dirty="0">
                <a:latin typeface="Calibri"/>
                <a:cs typeface="Calibri"/>
              </a:rPr>
              <a:t>су присутне </a:t>
            </a:r>
            <a:r>
              <a:rPr sz="2800" spc="-10" dirty="0">
                <a:latin typeface="Calibri"/>
                <a:cs typeface="Calibri"/>
              </a:rPr>
              <a:t>две  групе </a:t>
            </a:r>
            <a:r>
              <a:rPr sz="2800" spc="-5" dirty="0">
                <a:latin typeface="Calibri"/>
                <a:cs typeface="Calibri"/>
              </a:rPr>
              <a:t>испитаника </a:t>
            </a:r>
            <a:r>
              <a:rPr sz="2800" spc="-15" dirty="0">
                <a:latin typeface="Calibri"/>
                <a:cs typeface="Calibri"/>
              </a:rPr>
              <a:t>који </a:t>
            </a:r>
            <a:r>
              <a:rPr sz="2800" spc="-5" dirty="0">
                <a:latin typeface="Calibri"/>
                <a:cs typeface="Calibri"/>
              </a:rPr>
              <a:t>се </a:t>
            </a:r>
            <a:r>
              <a:rPr sz="2800" spc="-15" dirty="0">
                <a:latin typeface="Calibri"/>
                <a:cs typeface="Calibri"/>
              </a:rPr>
              <a:t>разликују </a:t>
            </a:r>
            <a:r>
              <a:rPr sz="2800" spc="-5" dirty="0">
                <a:latin typeface="Calibri"/>
                <a:cs typeface="Calibri"/>
              </a:rPr>
              <a:t>по</a:t>
            </a:r>
            <a:r>
              <a:rPr sz="2800" spc="80" dirty="0">
                <a:latin typeface="Calibri"/>
                <a:cs typeface="Calibri"/>
              </a:rPr>
              <a:t> </a:t>
            </a:r>
            <a:r>
              <a:rPr sz="2800" spc="-35" dirty="0">
                <a:latin typeface="Calibri"/>
                <a:cs typeface="Calibri"/>
              </a:rPr>
              <a:t>исходу.</a:t>
            </a:r>
            <a:endParaRPr sz="2800" dirty="0">
              <a:latin typeface="Calibri"/>
              <a:cs typeface="Calibri"/>
            </a:endParaRPr>
          </a:p>
          <a:p>
            <a:pPr marL="355600" marR="802640" indent="-343535">
              <a:lnSpc>
                <a:spcPct val="8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5" dirty="0">
                <a:latin typeface="Calibri"/>
                <a:cs typeface="Calibri"/>
              </a:rPr>
              <a:t>Испитаници </a:t>
            </a:r>
            <a:r>
              <a:rPr sz="2800" spc="-15" dirty="0">
                <a:latin typeface="Calibri"/>
                <a:cs typeface="Calibri"/>
              </a:rPr>
              <a:t>који </a:t>
            </a:r>
            <a:r>
              <a:rPr sz="2800" spc="-5" dirty="0">
                <a:latin typeface="Calibri"/>
                <a:cs typeface="Calibri"/>
              </a:rPr>
              <a:t>имају </a:t>
            </a:r>
            <a:r>
              <a:rPr sz="2800" spc="-20" dirty="0">
                <a:latin typeface="Calibri"/>
                <a:cs typeface="Calibri"/>
              </a:rPr>
              <a:t>одређени </a:t>
            </a:r>
            <a:r>
              <a:rPr sz="2800" spc="-25" dirty="0">
                <a:latin typeface="Calibri"/>
                <a:cs typeface="Calibri"/>
              </a:rPr>
              <a:t>исход  </a:t>
            </a:r>
            <a:r>
              <a:rPr sz="2800" spc="-10" dirty="0">
                <a:latin typeface="Calibri"/>
                <a:cs typeface="Calibri"/>
              </a:rPr>
              <a:t>(стање/болест) представљају групу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случајева.</a:t>
            </a:r>
            <a:endParaRPr sz="2800" dirty="0">
              <a:latin typeface="Calibri"/>
              <a:cs typeface="Calibri"/>
            </a:endParaRPr>
          </a:p>
          <a:p>
            <a:pPr marL="355600" marR="738505" indent="-343535">
              <a:lnSpc>
                <a:spcPts val="2690"/>
              </a:lnSpc>
              <a:spcBef>
                <a:spcPts val="64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5" dirty="0">
                <a:latin typeface="Calibri"/>
                <a:cs typeface="Calibri"/>
              </a:rPr>
              <a:t>Испитаници </a:t>
            </a:r>
            <a:r>
              <a:rPr sz="2800" spc="-15" dirty="0">
                <a:latin typeface="Calibri"/>
                <a:cs typeface="Calibri"/>
              </a:rPr>
              <a:t>који </a:t>
            </a:r>
            <a:r>
              <a:rPr sz="2800" spc="-5" dirty="0">
                <a:latin typeface="Calibri"/>
                <a:cs typeface="Calibri"/>
              </a:rPr>
              <a:t>немају </a:t>
            </a:r>
            <a:r>
              <a:rPr sz="2800" spc="-15" dirty="0">
                <a:latin typeface="Calibri"/>
                <a:cs typeface="Calibri"/>
              </a:rPr>
              <a:t>одређени </a:t>
            </a:r>
            <a:r>
              <a:rPr sz="2800" spc="-25" dirty="0">
                <a:latin typeface="Calibri"/>
                <a:cs typeface="Calibri"/>
              </a:rPr>
              <a:t>исход </a:t>
            </a:r>
            <a:r>
              <a:rPr sz="2800" spc="-5" dirty="0">
                <a:latin typeface="Calibri"/>
                <a:cs typeface="Calibri"/>
              </a:rPr>
              <a:t>чине  </a:t>
            </a:r>
            <a:r>
              <a:rPr sz="2800" spc="-20" dirty="0">
                <a:latin typeface="Calibri"/>
                <a:cs typeface="Calibri"/>
              </a:rPr>
              <a:t>контролну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групу.</a:t>
            </a:r>
            <a:endParaRPr sz="2800" dirty="0">
              <a:latin typeface="Calibri"/>
              <a:cs typeface="Calibri"/>
            </a:endParaRPr>
          </a:p>
          <a:p>
            <a:pPr marL="355600" marR="468630" indent="-343535">
              <a:lnSpc>
                <a:spcPts val="269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800" spc="-10" dirty="0">
                <a:latin typeface="Calibri"/>
                <a:cs typeface="Calibri"/>
              </a:rPr>
              <a:t>Овим типом </a:t>
            </a:r>
            <a:r>
              <a:rPr sz="2800" spc="-25" dirty="0">
                <a:latin typeface="Calibri"/>
                <a:cs typeface="Calibri"/>
              </a:rPr>
              <a:t>студија </a:t>
            </a:r>
            <a:r>
              <a:rPr sz="2800" spc="-5" dirty="0">
                <a:latin typeface="Calibri"/>
                <a:cs typeface="Calibri"/>
              </a:rPr>
              <a:t>се </a:t>
            </a:r>
            <a:r>
              <a:rPr sz="2800" spc="-15" dirty="0">
                <a:latin typeface="Calibri"/>
                <a:cs typeface="Calibri"/>
              </a:rPr>
              <a:t>утврђују </a:t>
            </a:r>
            <a:r>
              <a:rPr sz="2800" spc="-20" dirty="0">
                <a:latin typeface="Calibri"/>
                <a:cs typeface="Calibri"/>
              </a:rPr>
              <a:t>разлике </a:t>
            </a:r>
            <a:r>
              <a:rPr sz="2800" spc="-15" dirty="0">
                <a:latin typeface="Calibri"/>
                <a:cs typeface="Calibri"/>
              </a:rPr>
              <a:t>између  </a:t>
            </a:r>
            <a:r>
              <a:rPr sz="2800" spc="-10" dirty="0">
                <a:latin typeface="Calibri"/>
                <a:cs typeface="Calibri"/>
              </a:rPr>
              <a:t>група </a:t>
            </a:r>
            <a:r>
              <a:rPr sz="2800" spc="-5" dirty="0">
                <a:latin typeface="Calibri"/>
                <a:cs typeface="Calibri"/>
              </a:rPr>
              <a:t>у </a:t>
            </a:r>
            <a:r>
              <a:rPr sz="2800" spc="-30" dirty="0">
                <a:latin typeface="Calibri"/>
                <a:cs typeface="Calibri"/>
              </a:rPr>
              <a:t>погледу </a:t>
            </a:r>
            <a:r>
              <a:rPr sz="2800" spc="-15" dirty="0">
                <a:latin typeface="Calibri"/>
                <a:cs typeface="Calibri"/>
              </a:rPr>
              <a:t>изложености</a:t>
            </a:r>
            <a:r>
              <a:rPr sz="2800" spc="4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одређеним</a:t>
            </a:r>
            <a:endParaRPr sz="2800" dirty="0">
              <a:latin typeface="Calibri"/>
              <a:cs typeface="Calibri"/>
            </a:endParaRPr>
          </a:p>
          <a:p>
            <a:pPr marL="355600" marR="5080" algn="just">
              <a:lnSpc>
                <a:spcPct val="80000"/>
              </a:lnSpc>
              <a:spcBef>
                <a:spcPts val="20"/>
              </a:spcBef>
            </a:pPr>
            <a:r>
              <a:rPr sz="2800" spc="-10" dirty="0">
                <a:latin typeface="Calibri"/>
                <a:cs typeface="Calibri"/>
              </a:rPr>
              <a:t>факторима </a:t>
            </a:r>
            <a:r>
              <a:rPr sz="2800" spc="-5" dirty="0">
                <a:latin typeface="Calibri"/>
                <a:cs typeface="Calibri"/>
              </a:rPr>
              <a:t>(независним </a:t>
            </a:r>
            <a:r>
              <a:rPr sz="2800" spc="-10" dirty="0">
                <a:latin typeface="Calibri"/>
                <a:cs typeface="Calibri"/>
              </a:rPr>
              <a:t>варијаблама) </a:t>
            </a:r>
            <a:r>
              <a:rPr sz="2800" spc="-5" dirty="0">
                <a:latin typeface="Calibri"/>
                <a:cs typeface="Calibri"/>
              </a:rPr>
              <a:t>и присуства  </a:t>
            </a:r>
            <a:r>
              <a:rPr sz="2800" spc="-15" dirty="0">
                <a:latin typeface="Calibri"/>
                <a:cs typeface="Calibri"/>
              </a:rPr>
              <a:t>одређених </a:t>
            </a:r>
            <a:r>
              <a:rPr sz="2800" spc="-5" dirty="0">
                <a:latin typeface="Calibri"/>
                <a:cs typeface="Calibri"/>
              </a:rPr>
              <a:t>чинилаца </a:t>
            </a:r>
            <a:r>
              <a:rPr sz="2800" spc="-20" dirty="0">
                <a:latin typeface="Calibri"/>
                <a:cs typeface="Calibri"/>
              </a:rPr>
              <a:t>који </a:t>
            </a:r>
            <a:r>
              <a:rPr sz="2800" spc="-5" dirty="0">
                <a:latin typeface="Calibri"/>
                <a:cs typeface="Calibri"/>
              </a:rPr>
              <a:t>могу битни </a:t>
            </a:r>
            <a:r>
              <a:rPr sz="2800" spc="-40" dirty="0">
                <a:latin typeface="Calibri"/>
                <a:cs typeface="Calibri"/>
              </a:rPr>
              <a:t>од </a:t>
            </a:r>
            <a:r>
              <a:rPr sz="2800" spc="-5" dirty="0">
                <a:latin typeface="Calibri"/>
                <a:cs typeface="Calibri"/>
              </a:rPr>
              <a:t>значаја за  испитивану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појаву</a:t>
            </a:r>
            <a:r>
              <a:rPr sz="2600" spc="-5" dirty="0">
                <a:latin typeface="Calibri"/>
                <a:cs typeface="Calibri"/>
              </a:rPr>
              <a:t>.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73425"/>
    </mc:Choice>
    <mc:Fallback>
      <p:transition spd="slow" advTm="27342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567942"/>
            <a:ext cx="8196580" cy="484822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355600" marR="1315720" indent="-342900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20" dirty="0">
                <a:latin typeface="Calibri"/>
                <a:cs typeface="Calibri"/>
              </a:rPr>
              <a:t>Подаци </a:t>
            </a:r>
            <a:r>
              <a:rPr sz="2800" spc="-5" dirty="0">
                <a:latin typeface="Calibri"/>
                <a:cs typeface="Calibri"/>
              </a:rPr>
              <a:t>о независним </a:t>
            </a:r>
            <a:r>
              <a:rPr sz="2800" spc="-10" dirty="0">
                <a:latin typeface="Calibri"/>
                <a:cs typeface="Calibri"/>
              </a:rPr>
              <a:t>варијаблама </a:t>
            </a:r>
            <a:r>
              <a:rPr sz="2800" spc="-5" dirty="0">
                <a:latin typeface="Calibri"/>
                <a:cs typeface="Calibri"/>
              </a:rPr>
              <a:t>се могу  </a:t>
            </a:r>
            <a:r>
              <a:rPr sz="2800" spc="-10" dirty="0">
                <a:latin typeface="Calibri"/>
                <a:cs typeface="Calibri"/>
              </a:rPr>
              <a:t>прикупљати </a:t>
            </a:r>
            <a:r>
              <a:rPr sz="2800" spc="-25" dirty="0">
                <a:latin typeface="Calibri"/>
                <a:cs typeface="Calibri"/>
              </a:rPr>
              <a:t>како </a:t>
            </a:r>
            <a:r>
              <a:rPr sz="2800" spc="-5" dirty="0">
                <a:latin typeface="Calibri"/>
                <a:cs typeface="Calibri"/>
              </a:rPr>
              <a:t>анамнестички </a:t>
            </a:r>
            <a:r>
              <a:rPr sz="2800" spc="-40" dirty="0">
                <a:latin typeface="Calibri"/>
                <a:cs typeface="Calibri"/>
              </a:rPr>
              <a:t>од</a:t>
            </a:r>
            <a:r>
              <a:rPr sz="2800" spc="7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самих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ts val="2805"/>
              </a:lnSpc>
            </a:pPr>
            <a:r>
              <a:rPr sz="2800" spc="-5" dirty="0">
                <a:latin typeface="Calibri"/>
                <a:cs typeface="Calibri"/>
              </a:rPr>
              <a:t>испитаника </a:t>
            </a:r>
            <a:r>
              <a:rPr sz="2800" spc="-15" dirty="0">
                <a:latin typeface="Calibri"/>
                <a:cs typeface="Calibri"/>
              </a:rPr>
              <a:t>тако </a:t>
            </a:r>
            <a:r>
              <a:rPr sz="2800" spc="-5" dirty="0">
                <a:latin typeface="Calibri"/>
                <a:cs typeface="Calibri"/>
              </a:rPr>
              <a:t>и </a:t>
            </a:r>
            <a:r>
              <a:rPr sz="2800" spc="-5" dirty="0" err="1">
                <a:latin typeface="Calibri"/>
                <a:cs typeface="Calibri"/>
              </a:rPr>
              <a:t>из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 err="1" smtClean="0">
                <a:latin typeface="Calibri"/>
                <a:cs typeface="Calibri"/>
              </a:rPr>
              <a:t>доступне</a:t>
            </a:r>
            <a:r>
              <a:rPr sz="2800" spc="-10" dirty="0" smtClean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мидицинске </a:t>
            </a:r>
            <a:r>
              <a:rPr sz="2800" spc="-5" dirty="0">
                <a:latin typeface="Calibri"/>
                <a:cs typeface="Calibri"/>
              </a:rPr>
              <a:t>и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друге</a:t>
            </a:r>
            <a:endParaRPr sz="2800" dirty="0">
              <a:latin typeface="Calibri"/>
              <a:cs typeface="Calibri"/>
            </a:endParaRPr>
          </a:p>
          <a:p>
            <a:pPr marL="355600">
              <a:lnSpc>
                <a:spcPts val="3190"/>
              </a:lnSpc>
            </a:pPr>
            <a:r>
              <a:rPr sz="2800" spc="-5" dirty="0">
                <a:latin typeface="Calibri"/>
                <a:cs typeface="Calibri"/>
              </a:rPr>
              <a:t>административне </a:t>
            </a:r>
            <a:r>
              <a:rPr sz="2800" spc="-10" dirty="0">
                <a:latin typeface="Calibri"/>
                <a:cs typeface="Calibri"/>
              </a:rPr>
              <a:t>документације.</a:t>
            </a:r>
            <a:endParaRPr sz="2800" dirty="0">
              <a:latin typeface="Calibri"/>
              <a:cs typeface="Calibri"/>
            </a:endParaRPr>
          </a:p>
          <a:p>
            <a:pPr marL="355600" marR="981075" indent="-342900">
              <a:lnSpc>
                <a:spcPts val="3030"/>
              </a:lnSpc>
              <a:spcBef>
                <a:spcPts val="71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latin typeface="Calibri"/>
                <a:cs typeface="Calibri"/>
              </a:rPr>
              <a:t>Критеријуми </a:t>
            </a:r>
            <a:r>
              <a:rPr sz="2800" spc="-5" dirty="0">
                <a:latin typeface="Calibri"/>
                <a:cs typeface="Calibri"/>
              </a:rPr>
              <a:t>за </a:t>
            </a:r>
            <a:r>
              <a:rPr sz="2800" spc="-15" dirty="0">
                <a:latin typeface="Calibri"/>
                <a:cs typeface="Calibri"/>
              </a:rPr>
              <a:t>укључивање </a:t>
            </a:r>
            <a:r>
              <a:rPr sz="2800" spc="-5" dirty="0">
                <a:latin typeface="Calibri"/>
                <a:cs typeface="Calibri"/>
              </a:rPr>
              <a:t>и </a:t>
            </a:r>
            <a:r>
              <a:rPr sz="2800" spc="-10" dirty="0">
                <a:latin typeface="Calibri"/>
                <a:cs typeface="Calibri"/>
              </a:rPr>
              <a:t>искључивање-  </a:t>
            </a:r>
            <a:r>
              <a:rPr sz="2800" spc="-15" dirty="0">
                <a:latin typeface="Calibri"/>
                <a:cs typeface="Calibri"/>
              </a:rPr>
              <a:t>селекција популације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испитаника.</a:t>
            </a:r>
            <a:endParaRPr sz="2800" dirty="0">
              <a:latin typeface="Calibri"/>
              <a:cs typeface="Calibri"/>
            </a:endParaRPr>
          </a:p>
          <a:p>
            <a:pPr marL="355600" marR="5080" indent="-342900">
              <a:lnSpc>
                <a:spcPts val="3020"/>
              </a:lnSpc>
              <a:spcBef>
                <a:spcPts val="6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0" dirty="0">
                <a:latin typeface="Calibri"/>
                <a:cs typeface="Calibri"/>
              </a:rPr>
              <a:t>Група </a:t>
            </a:r>
            <a:r>
              <a:rPr sz="2800" spc="-5" dirty="0">
                <a:latin typeface="Calibri"/>
                <a:cs typeface="Calibri"/>
              </a:rPr>
              <a:t>случајеви за </a:t>
            </a:r>
            <a:r>
              <a:rPr sz="2800" spc="-25" dirty="0">
                <a:latin typeface="Calibri"/>
                <a:cs typeface="Calibri"/>
              </a:rPr>
              <a:t>студију </a:t>
            </a:r>
            <a:r>
              <a:rPr sz="2800" dirty="0">
                <a:latin typeface="Calibri"/>
                <a:cs typeface="Calibri"/>
              </a:rPr>
              <a:t>случај- </a:t>
            </a:r>
            <a:r>
              <a:rPr sz="2800" spc="-20" dirty="0">
                <a:latin typeface="Calibri"/>
                <a:cs typeface="Calibri"/>
              </a:rPr>
              <a:t>контрола </a:t>
            </a:r>
            <a:r>
              <a:rPr sz="2800" spc="-5" dirty="0">
                <a:latin typeface="Calibri"/>
                <a:cs typeface="Calibri"/>
              </a:rPr>
              <a:t>се </a:t>
            </a:r>
            <a:r>
              <a:rPr sz="2800" spc="-20" dirty="0">
                <a:latin typeface="Calibri"/>
                <a:cs typeface="Calibri"/>
              </a:rPr>
              <a:t>може  </a:t>
            </a:r>
            <a:r>
              <a:rPr sz="2800" spc="-10" dirty="0" err="1">
                <a:latin typeface="Calibri"/>
                <a:cs typeface="Calibri"/>
              </a:rPr>
              <a:t>формирати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10" dirty="0" err="1" smtClean="0">
                <a:latin typeface="Calibri"/>
                <a:cs typeface="Calibri"/>
              </a:rPr>
              <a:t>пом</a:t>
            </a:r>
            <a:r>
              <a:rPr lang="sr-Cyrl-RS" sz="2800" spc="-10" dirty="0" smtClean="0">
                <a:latin typeface="Calibri"/>
                <a:cs typeface="Calibri"/>
              </a:rPr>
              <a:t>оћ</a:t>
            </a:r>
            <a:r>
              <a:rPr sz="2800" spc="-10" dirty="0" smtClean="0">
                <a:latin typeface="Calibri"/>
                <a:cs typeface="Calibri"/>
              </a:rPr>
              <a:t>у </a:t>
            </a:r>
            <a:r>
              <a:rPr sz="2800" spc="-10" dirty="0">
                <a:latin typeface="Calibri"/>
                <a:cs typeface="Calibri"/>
              </a:rPr>
              <a:t>регистра </a:t>
            </a:r>
            <a:r>
              <a:rPr sz="2800" spc="-15" dirty="0">
                <a:latin typeface="Calibri"/>
                <a:cs typeface="Calibri"/>
              </a:rPr>
              <a:t>болесника </a:t>
            </a:r>
            <a:r>
              <a:rPr sz="2800" spc="-5" dirty="0">
                <a:latin typeface="Calibri"/>
                <a:cs typeface="Calibri"/>
              </a:rPr>
              <a:t>или </a:t>
            </a:r>
            <a:r>
              <a:rPr sz="2800" spc="-15" dirty="0">
                <a:latin typeface="Calibri"/>
                <a:cs typeface="Calibri"/>
              </a:rPr>
              <a:t>ако </a:t>
            </a:r>
            <a:r>
              <a:rPr sz="2800" spc="-20" dirty="0">
                <a:latin typeface="Calibri"/>
                <a:cs typeface="Calibri"/>
              </a:rPr>
              <a:t>то  </a:t>
            </a:r>
            <a:r>
              <a:rPr sz="2800" spc="-5" dirty="0">
                <a:latin typeface="Calibri"/>
                <a:cs typeface="Calibri"/>
              </a:rPr>
              <a:t>не </a:t>
            </a:r>
            <a:r>
              <a:rPr sz="2800" spc="-10" dirty="0">
                <a:latin typeface="Calibri"/>
                <a:cs typeface="Calibri"/>
              </a:rPr>
              <a:t>постоји </a:t>
            </a:r>
            <a:r>
              <a:rPr sz="2800" spc="-5" dirty="0">
                <a:latin typeface="Calibri"/>
                <a:cs typeface="Calibri"/>
              </a:rPr>
              <a:t>у </a:t>
            </a:r>
            <a:r>
              <a:rPr sz="2800" spc="-15" dirty="0">
                <a:latin typeface="Calibri"/>
                <a:cs typeface="Calibri"/>
              </a:rPr>
              <a:t>одрђеној </a:t>
            </a:r>
            <a:r>
              <a:rPr sz="2800" spc="-10" dirty="0">
                <a:latin typeface="Calibri"/>
                <a:cs typeface="Calibri"/>
              </a:rPr>
              <a:t>здравственој</a:t>
            </a:r>
            <a:r>
              <a:rPr sz="2800" spc="8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установи</a:t>
            </a:r>
            <a:endParaRPr sz="2800" dirty="0">
              <a:latin typeface="Calibri"/>
              <a:cs typeface="Calibri"/>
            </a:endParaRPr>
          </a:p>
          <a:p>
            <a:pPr marL="355600" marR="253365">
              <a:lnSpc>
                <a:spcPts val="3020"/>
              </a:lnSpc>
              <a:spcBef>
                <a:spcPts val="15"/>
              </a:spcBef>
            </a:pPr>
            <a:r>
              <a:rPr sz="2800" spc="-5" dirty="0">
                <a:latin typeface="Calibri"/>
                <a:cs typeface="Calibri"/>
              </a:rPr>
              <a:t>помоћу </a:t>
            </a:r>
            <a:r>
              <a:rPr sz="2800" spc="-30" dirty="0">
                <a:latin typeface="Calibri"/>
                <a:cs typeface="Calibri"/>
              </a:rPr>
              <a:t>методе </a:t>
            </a:r>
            <a:r>
              <a:rPr sz="2800" spc="-20" dirty="0">
                <a:latin typeface="Calibri"/>
                <a:cs typeface="Calibri"/>
              </a:rPr>
              <a:t>згодног </a:t>
            </a:r>
            <a:r>
              <a:rPr sz="2800" spc="-10" dirty="0">
                <a:latin typeface="Calibri"/>
                <a:cs typeface="Calibri"/>
              </a:rPr>
              <a:t>узорка- </a:t>
            </a:r>
            <a:r>
              <a:rPr sz="2800" dirty="0">
                <a:latin typeface="Calibri"/>
                <a:cs typeface="Calibri"/>
              </a:rPr>
              <a:t>сви </a:t>
            </a:r>
            <a:r>
              <a:rPr sz="2800" spc="-5" dirty="0">
                <a:latin typeface="Calibri"/>
                <a:cs typeface="Calibri"/>
              </a:rPr>
              <a:t>случајеви </a:t>
            </a:r>
            <a:r>
              <a:rPr sz="2800" spc="-15" dirty="0">
                <a:latin typeface="Calibri"/>
                <a:cs typeface="Calibri"/>
              </a:rPr>
              <a:t>које  </a:t>
            </a:r>
            <a:r>
              <a:rPr sz="2800" spc="-5" dirty="0">
                <a:latin typeface="Calibri"/>
                <a:cs typeface="Calibri"/>
              </a:rPr>
              <a:t>се појаве у </a:t>
            </a:r>
            <a:r>
              <a:rPr sz="2800" spc="-20" dirty="0" err="1" smtClean="0">
                <a:latin typeface="Calibri"/>
                <a:cs typeface="Calibri"/>
              </a:rPr>
              <a:t>одре</a:t>
            </a:r>
            <a:r>
              <a:rPr lang="sr-Cyrl-RS" sz="2800" spc="-20" dirty="0">
                <a:latin typeface="Calibri"/>
                <a:cs typeface="Calibri"/>
              </a:rPr>
              <a:t>ђ</a:t>
            </a:r>
            <a:r>
              <a:rPr sz="2800" spc="-20" dirty="0" err="1" smtClean="0">
                <a:latin typeface="Calibri"/>
                <a:cs typeface="Calibri"/>
              </a:rPr>
              <a:t>еном</a:t>
            </a:r>
            <a:r>
              <a:rPr sz="2800" spc="-20" dirty="0" smtClean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временском тренутку </a:t>
            </a:r>
            <a:r>
              <a:rPr sz="2800" spc="-5" dirty="0">
                <a:latin typeface="Calibri"/>
                <a:cs typeface="Calibri"/>
              </a:rPr>
              <a:t>у  месту </a:t>
            </a:r>
            <a:r>
              <a:rPr sz="2800" spc="-55" dirty="0">
                <a:latin typeface="Calibri"/>
                <a:cs typeface="Calibri"/>
              </a:rPr>
              <a:t>где </a:t>
            </a:r>
            <a:r>
              <a:rPr sz="2800" spc="-5" dirty="0">
                <a:latin typeface="Calibri"/>
                <a:cs typeface="Calibri"/>
              </a:rPr>
              <a:t>се врши спровођење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студије.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1232"/>
    </mc:Choice>
    <mc:Fallback>
      <p:transition spd="slow" advTm="20123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8785" y="461899"/>
            <a:ext cx="57257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30" dirty="0"/>
              <a:t>Студије</a:t>
            </a:r>
            <a:r>
              <a:rPr sz="4400" spc="-95" dirty="0"/>
              <a:t> </a:t>
            </a:r>
            <a:r>
              <a:rPr sz="4400" spc="-10" dirty="0"/>
              <a:t>случај-контрола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74370" y="1563370"/>
            <a:ext cx="8088630" cy="446151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355600" marR="141605" indent="-342900">
              <a:lnSpc>
                <a:spcPts val="3240"/>
              </a:lnSpc>
              <a:spcBef>
                <a:spcPts val="5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spc="-15" dirty="0">
                <a:latin typeface="Calibri"/>
                <a:cs typeface="Calibri"/>
              </a:rPr>
              <a:t>Одабир </a:t>
            </a:r>
            <a:r>
              <a:rPr sz="3000" spc="-10" dirty="0">
                <a:latin typeface="Calibri"/>
                <a:cs typeface="Calibri"/>
              </a:rPr>
              <a:t>контрала </a:t>
            </a:r>
            <a:r>
              <a:rPr sz="3000" dirty="0">
                <a:latin typeface="Calibri"/>
                <a:cs typeface="Calibri"/>
              </a:rPr>
              <a:t>се из </a:t>
            </a:r>
            <a:r>
              <a:rPr sz="3000" spc="-5" dirty="0">
                <a:latin typeface="Calibri"/>
                <a:cs typeface="Calibri"/>
              </a:rPr>
              <a:t>испитиване </a:t>
            </a:r>
            <a:r>
              <a:rPr sz="3000" spc="-15" dirty="0">
                <a:latin typeface="Calibri"/>
                <a:cs typeface="Calibri"/>
              </a:rPr>
              <a:t>популације  </a:t>
            </a:r>
            <a:r>
              <a:rPr sz="3000" dirty="0">
                <a:latin typeface="Calibri"/>
                <a:cs typeface="Calibri"/>
              </a:rPr>
              <a:t>врши по случајном</a:t>
            </a:r>
            <a:r>
              <a:rPr sz="3000" spc="-4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принципу</a:t>
            </a:r>
            <a:endParaRPr sz="3000">
              <a:latin typeface="Calibri"/>
              <a:cs typeface="Calibri"/>
            </a:endParaRPr>
          </a:p>
          <a:p>
            <a:pPr marL="355600" marR="520700" indent="-342900">
              <a:lnSpc>
                <a:spcPts val="3240"/>
              </a:lnSpc>
              <a:spcBef>
                <a:spcPts val="7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Calibri"/>
                <a:cs typeface="Calibri"/>
              </a:rPr>
              <a:t>За сваки случај </a:t>
            </a:r>
            <a:r>
              <a:rPr sz="3000" spc="-5" dirty="0">
                <a:latin typeface="Calibri"/>
                <a:cs typeface="Calibri"/>
              </a:rPr>
              <a:t>требало </a:t>
            </a:r>
            <a:r>
              <a:rPr sz="3000" dirty="0">
                <a:latin typeface="Calibri"/>
                <a:cs typeface="Calibri"/>
              </a:rPr>
              <a:t>би наћи 1, 2, 3 или</a:t>
            </a:r>
            <a:r>
              <a:rPr sz="3000" spc="-13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4  </a:t>
            </a:r>
            <a:r>
              <a:rPr sz="3000" spc="-20" dirty="0">
                <a:latin typeface="Calibri"/>
                <a:cs typeface="Calibri"/>
              </a:rPr>
              <a:t>контроле </a:t>
            </a:r>
            <a:r>
              <a:rPr sz="3000" spc="-5" dirty="0">
                <a:latin typeface="Calibri"/>
                <a:cs typeface="Calibri"/>
              </a:rPr>
              <a:t>(већи </a:t>
            </a:r>
            <a:r>
              <a:rPr sz="3000" dirty="0">
                <a:latin typeface="Calibri"/>
                <a:cs typeface="Calibri"/>
              </a:rPr>
              <a:t>број </a:t>
            </a:r>
            <a:r>
              <a:rPr sz="3000" spc="-5" dirty="0">
                <a:latin typeface="Calibri"/>
                <a:cs typeface="Calibri"/>
              </a:rPr>
              <a:t>је</a:t>
            </a:r>
            <a:r>
              <a:rPr sz="3000" spc="-2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пожељнији!!!)</a:t>
            </a:r>
            <a:endParaRPr sz="3000">
              <a:latin typeface="Calibri"/>
              <a:cs typeface="Calibri"/>
            </a:endParaRPr>
          </a:p>
          <a:p>
            <a:pPr marL="355600" marR="156845" indent="-342900">
              <a:lnSpc>
                <a:spcPts val="3240"/>
              </a:lnSpc>
              <a:spcBef>
                <a:spcPts val="720"/>
              </a:spcBef>
              <a:buFont typeface="Arial"/>
              <a:buChar char="•"/>
              <a:tabLst>
                <a:tab pos="354965" algn="l"/>
                <a:tab pos="355600" algn="l"/>
                <a:tab pos="3806190" algn="l"/>
              </a:tabLst>
            </a:pPr>
            <a:r>
              <a:rPr sz="3000" spc="-10" dirty="0">
                <a:latin typeface="Calibri"/>
                <a:cs typeface="Calibri"/>
              </a:rPr>
              <a:t>Процес</a:t>
            </a:r>
            <a:r>
              <a:rPr sz="3000" spc="-5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“</a:t>
            </a:r>
            <a:r>
              <a:rPr sz="3000" b="1" dirty="0">
                <a:latin typeface="Calibri"/>
                <a:cs typeface="Calibri"/>
              </a:rPr>
              <a:t>matching”</a:t>
            </a:r>
            <a:r>
              <a:rPr sz="3000" b="1" spc="-15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-	</a:t>
            </a:r>
            <a:r>
              <a:rPr sz="3000" spc="-20" dirty="0">
                <a:latin typeface="Calibri"/>
                <a:cs typeface="Calibri"/>
              </a:rPr>
              <a:t>контрола </a:t>
            </a:r>
            <a:r>
              <a:rPr sz="3000" dirty="0">
                <a:latin typeface="Calibri"/>
                <a:cs typeface="Calibri"/>
              </a:rPr>
              <a:t>се по</a:t>
            </a:r>
            <a:r>
              <a:rPr sz="3000" spc="-8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основним  </a:t>
            </a:r>
            <a:r>
              <a:rPr sz="3000" spc="-10" dirty="0">
                <a:latin typeface="Calibri"/>
                <a:cs typeface="Calibri"/>
              </a:rPr>
              <a:t>карактеристика </a:t>
            </a:r>
            <a:r>
              <a:rPr sz="3000" spc="-5" dirty="0">
                <a:latin typeface="Calibri"/>
                <a:cs typeface="Calibri"/>
              </a:rPr>
              <a:t>изједначава </a:t>
            </a:r>
            <a:r>
              <a:rPr sz="3000" dirty="0">
                <a:latin typeface="Calibri"/>
                <a:cs typeface="Calibri"/>
              </a:rPr>
              <a:t>са</a:t>
            </a:r>
            <a:r>
              <a:rPr sz="3000" spc="-75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случајевима</a:t>
            </a:r>
            <a:endParaRPr sz="3000">
              <a:latin typeface="Calibri"/>
              <a:cs typeface="Calibri"/>
            </a:endParaRPr>
          </a:p>
          <a:p>
            <a:pPr marL="355600" marR="5080" indent="-342900">
              <a:lnSpc>
                <a:spcPct val="9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Calibri"/>
                <a:cs typeface="Calibri"/>
              </a:rPr>
              <a:t>Овај </a:t>
            </a:r>
            <a:r>
              <a:rPr sz="3000" spc="-10" dirty="0">
                <a:latin typeface="Calibri"/>
                <a:cs typeface="Calibri"/>
              </a:rPr>
              <a:t>процес </a:t>
            </a:r>
            <a:r>
              <a:rPr sz="3000" dirty="0">
                <a:latin typeface="Calibri"/>
                <a:cs typeface="Calibri"/>
              </a:rPr>
              <a:t>служи </a:t>
            </a:r>
            <a:r>
              <a:rPr sz="3000" spc="-5" dirty="0">
                <a:latin typeface="Calibri"/>
                <a:cs typeface="Calibri"/>
              </a:rPr>
              <a:t>да </a:t>
            </a:r>
            <a:r>
              <a:rPr sz="3000" dirty="0">
                <a:latin typeface="Calibri"/>
                <a:cs typeface="Calibri"/>
              </a:rPr>
              <a:t>би се поништио </a:t>
            </a:r>
            <a:r>
              <a:rPr sz="3000" spc="-5" dirty="0">
                <a:latin typeface="Calibri"/>
                <a:cs typeface="Calibri"/>
              </a:rPr>
              <a:t>утицај  </a:t>
            </a:r>
            <a:r>
              <a:rPr sz="3000" spc="-15" dirty="0">
                <a:latin typeface="Calibri"/>
                <a:cs typeface="Calibri"/>
              </a:rPr>
              <a:t>одређених </a:t>
            </a:r>
            <a:r>
              <a:rPr sz="3000" spc="-10" dirty="0">
                <a:latin typeface="Calibri"/>
                <a:cs typeface="Calibri"/>
              </a:rPr>
              <a:t>варијабли </a:t>
            </a:r>
            <a:r>
              <a:rPr sz="3000" dirty="0">
                <a:latin typeface="Calibri"/>
                <a:cs typeface="Calibri"/>
              </a:rPr>
              <a:t>на </a:t>
            </a:r>
            <a:r>
              <a:rPr sz="3000" spc="-30" dirty="0">
                <a:latin typeface="Calibri"/>
                <a:cs typeface="Calibri"/>
              </a:rPr>
              <a:t>исход </a:t>
            </a:r>
            <a:r>
              <a:rPr sz="3000" spc="-5" dirty="0">
                <a:latin typeface="Calibri"/>
                <a:cs typeface="Calibri"/>
              </a:rPr>
              <a:t>јер </a:t>
            </a:r>
            <a:r>
              <a:rPr sz="3000" dirty="0">
                <a:latin typeface="Calibri"/>
                <a:cs typeface="Calibri"/>
              </a:rPr>
              <a:t>су </a:t>
            </a:r>
            <a:r>
              <a:rPr sz="3000" spc="-5" dirty="0">
                <a:latin typeface="Calibri"/>
                <a:cs typeface="Calibri"/>
              </a:rPr>
              <a:t>тиме  </a:t>
            </a:r>
            <a:r>
              <a:rPr sz="3000" spc="-15" dirty="0">
                <a:latin typeface="Calibri"/>
                <a:cs typeface="Calibri"/>
              </a:rPr>
              <a:t>одређене </a:t>
            </a:r>
            <a:r>
              <a:rPr sz="3000" spc="-10" dirty="0">
                <a:latin typeface="Calibri"/>
                <a:cs typeface="Calibri"/>
              </a:rPr>
              <a:t>варијабле </a:t>
            </a:r>
            <a:r>
              <a:rPr sz="3000" spc="-5" dirty="0">
                <a:latin typeface="Calibri"/>
                <a:cs typeface="Calibri"/>
              </a:rPr>
              <a:t>изједначене </a:t>
            </a:r>
            <a:r>
              <a:rPr sz="3000" dirty="0">
                <a:latin typeface="Calibri"/>
                <a:cs typeface="Calibri"/>
              </a:rPr>
              <a:t>за случајеве</a:t>
            </a:r>
            <a:r>
              <a:rPr sz="3000" spc="-16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и  </a:t>
            </a:r>
            <a:r>
              <a:rPr sz="3000" spc="-20" dirty="0">
                <a:latin typeface="Calibri"/>
                <a:cs typeface="Calibri"/>
              </a:rPr>
              <a:t>контроле (пол, </a:t>
            </a:r>
            <a:r>
              <a:rPr sz="3000" spc="-15" dirty="0">
                <a:latin typeface="Calibri"/>
                <a:cs typeface="Calibri"/>
              </a:rPr>
              <a:t>старост,</a:t>
            </a:r>
            <a:r>
              <a:rPr sz="3000" spc="-10" dirty="0">
                <a:latin typeface="Calibri"/>
                <a:cs typeface="Calibri"/>
              </a:rPr>
              <a:t> </a:t>
            </a:r>
            <a:r>
              <a:rPr sz="3000" spc="-25" dirty="0">
                <a:latin typeface="Calibri"/>
                <a:cs typeface="Calibri"/>
              </a:rPr>
              <a:t>итд...)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9253"/>
    </mc:Choice>
    <mc:Fallback>
      <p:transition spd="slow" advTm="14925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558493"/>
            <a:ext cx="8285480" cy="47028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5080" indent="-342900">
              <a:lnSpc>
                <a:spcPct val="900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latin typeface="Calibri"/>
                <a:cs typeface="Calibri"/>
              </a:rPr>
              <a:t>Мултицентричне </a:t>
            </a:r>
            <a:r>
              <a:rPr sz="3200" spc="-20" dirty="0">
                <a:latin typeface="Calibri"/>
                <a:cs typeface="Calibri"/>
              </a:rPr>
              <a:t>студије </a:t>
            </a:r>
            <a:r>
              <a:rPr sz="3200" spc="-10" dirty="0">
                <a:latin typeface="Calibri"/>
                <a:cs typeface="Calibri"/>
              </a:rPr>
              <a:t>случај-контрола:  </a:t>
            </a:r>
            <a:r>
              <a:rPr sz="3200" spc="-5" dirty="0">
                <a:latin typeface="Calibri"/>
                <a:cs typeface="Calibri"/>
              </a:rPr>
              <a:t>овим </a:t>
            </a:r>
            <a:r>
              <a:rPr sz="3200" dirty="0">
                <a:latin typeface="Calibri"/>
                <a:cs typeface="Calibri"/>
              </a:rPr>
              <a:t>се </a:t>
            </a:r>
            <a:r>
              <a:rPr sz="3200" spc="-5" dirty="0">
                <a:latin typeface="Calibri"/>
                <a:cs typeface="Calibri"/>
              </a:rPr>
              <a:t>онемогућава </a:t>
            </a:r>
            <a:r>
              <a:rPr sz="3200" dirty="0">
                <a:latin typeface="Calibri"/>
                <a:cs typeface="Calibri"/>
              </a:rPr>
              <a:t>утицај </a:t>
            </a:r>
            <a:r>
              <a:rPr sz="3200" spc="-10" dirty="0">
                <a:latin typeface="Calibri"/>
                <a:cs typeface="Calibri"/>
              </a:rPr>
              <a:t>фактора средине  </a:t>
            </a:r>
            <a:r>
              <a:rPr sz="3200" spc="-60" dirty="0">
                <a:latin typeface="Calibri"/>
                <a:cs typeface="Calibri"/>
              </a:rPr>
              <a:t>где </a:t>
            </a:r>
            <a:r>
              <a:rPr sz="3200" dirty="0">
                <a:latin typeface="Calibri"/>
                <a:cs typeface="Calibri"/>
              </a:rPr>
              <a:t>се врши истраживање на </a:t>
            </a:r>
            <a:r>
              <a:rPr sz="3200" spc="-20" dirty="0">
                <a:latin typeface="Calibri"/>
                <a:cs typeface="Calibri"/>
              </a:rPr>
              <a:t>резултате.</a:t>
            </a:r>
            <a:endParaRPr sz="3200">
              <a:latin typeface="Calibri"/>
              <a:cs typeface="Calibri"/>
            </a:endParaRPr>
          </a:p>
          <a:p>
            <a:pPr marL="355600" marR="691515" indent="-342900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Случајеви </a:t>
            </a:r>
            <a:r>
              <a:rPr sz="3200" dirty="0">
                <a:latin typeface="Calibri"/>
                <a:cs typeface="Calibri"/>
              </a:rPr>
              <a:t>за </a:t>
            </a:r>
            <a:r>
              <a:rPr sz="3200" spc="-20" dirty="0">
                <a:latin typeface="Calibri"/>
                <a:cs typeface="Calibri"/>
              </a:rPr>
              <a:t>студије </a:t>
            </a:r>
            <a:r>
              <a:rPr sz="3200" dirty="0">
                <a:latin typeface="Calibri"/>
                <a:cs typeface="Calibri"/>
              </a:rPr>
              <a:t>случај </a:t>
            </a:r>
            <a:r>
              <a:rPr sz="3200" spc="-20" dirty="0">
                <a:latin typeface="Calibri"/>
                <a:cs typeface="Calibri"/>
              </a:rPr>
              <a:t>контрола </a:t>
            </a:r>
            <a:r>
              <a:rPr sz="3200" spc="-5" dirty="0">
                <a:latin typeface="Calibri"/>
                <a:cs typeface="Calibri"/>
              </a:rPr>
              <a:t>могу  бити:</a:t>
            </a:r>
            <a:endParaRPr sz="3200">
              <a:latin typeface="Calibri"/>
              <a:cs typeface="Calibri"/>
            </a:endParaRPr>
          </a:p>
          <a:p>
            <a:pPr marL="1402080" lvl="1" indent="-475615">
              <a:lnSpc>
                <a:spcPct val="100000"/>
              </a:lnSpc>
              <a:spcBef>
                <a:spcPts val="280"/>
              </a:spcBef>
              <a:buFont typeface="Wingdings"/>
              <a:buChar char=""/>
              <a:tabLst>
                <a:tab pos="1402080" algn="l"/>
                <a:tab pos="1402715" algn="l"/>
              </a:tabLst>
            </a:pPr>
            <a:r>
              <a:rPr sz="2400" spc="-5" dirty="0">
                <a:latin typeface="Calibri"/>
                <a:cs typeface="Calibri"/>
              </a:rPr>
              <a:t>инцидентни</a:t>
            </a:r>
            <a:endParaRPr sz="2400">
              <a:latin typeface="Calibri"/>
              <a:cs typeface="Calibri"/>
            </a:endParaRPr>
          </a:p>
          <a:p>
            <a:pPr marL="1402080" lvl="1" indent="-475615">
              <a:lnSpc>
                <a:spcPct val="100000"/>
              </a:lnSpc>
              <a:spcBef>
                <a:spcPts val="285"/>
              </a:spcBef>
              <a:buFont typeface="Wingdings"/>
              <a:buChar char=""/>
              <a:tabLst>
                <a:tab pos="1402080" algn="l"/>
                <a:tab pos="1402715" algn="l"/>
              </a:tabLst>
            </a:pPr>
            <a:r>
              <a:rPr sz="2400" dirty="0">
                <a:latin typeface="Calibri"/>
                <a:cs typeface="Calibri"/>
              </a:rPr>
              <a:t>превалентни</a:t>
            </a:r>
            <a:endParaRPr sz="2400">
              <a:latin typeface="Calibri"/>
              <a:cs typeface="Calibri"/>
            </a:endParaRPr>
          </a:p>
          <a:p>
            <a:pPr marL="355600" marR="280670" indent="-342900">
              <a:lnSpc>
                <a:spcPts val="2810"/>
              </a:lnSpc>
              <a:spcBef>
                <a:spcPts val="6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spc="-15" dirty="0">
                <a:latin typeface="Calibri"/>
                <a:cs typeface="Calibri"/>
              </a:rPr>
              <a:t>Укључивање </a:t>
            </a:r>
            <a:r>
              <a:rPr sz="2600" dirty="0">
                <a:latin typeface="Calibri"/>
                <a:cs typeface="Calibri"/>
              </a:rPr>
              <a:t>превалентних случајева повећава узорак  али </a:t>
            </a:r>
            <a:r>
              <a:rPr sz="2600" spc="-15" dirty="0">
                <a:latin typeface="Calibri"/>
                <a:cs typeface="Calibri"/>
              </a:rPr>
              <a:t>може </a:t>
            </a:r>
            <a:r>
              <a:rPr sz="2600" spc="-10" dirty="0">
                <a:latin typeface="Calibri"/>
                <a:cs typeface="Calibri"/>
              </a:rPr>
              <a:t>компликовати </a:t>
            </a:r>
            <a:r>
              <a:rPr sz="2600" spc="-5" dirty="0">
                <a:latin typeface="Calibri"/>
                <a:cs typeface="Calibri"/>
              </a:rPr>
              <a:t>интерпретацију</a:t>
            </a:r>
            <a:r>
              <a:rPr sz="2600" spc="-85" dirty="0">
                <a:latin typeface="Calibri"/>
                <a:cs typeface="Calibri"/>
              </a:rPr>
              <a:t> </a:t>
            </a:r>
            <a:r>
              <a:rPr sz="2600" spc="-15" dirty="0">
                <a:latin typeface="Calibri"/>
                <a:cs typeface="Calibri"/>
              </a:rPr>
              <a:t>резултата.</a:t>
            </a:r>
            <a:endParaRPr sz="2600">
              <a:latin typeface="Calibri"/>
              <a:cs typeface="Calibri"/>
            </a:endParaRPr>
          </a:p>
          <a:p>
            <a:pPr marL="355600" marR="942340" indent="-342900">
              <a:lnSpc>
                <a:spcPts val="2590"/>
              </a:lnSpc>
              <a:spcBef>
                <a:spcPts val="5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Инцидентни </a:t>
            </a:r>
            <a:r>
              <a:rPr sz="2400" dirty="0">
                <a:latin typeface="Calibri"/>
                <a:cs typeface="Calibri"/>
              </a:rPr>
              <a:t>случајеви </a:t>
            </a:r>
            <a:r>
              <a:rPr sz="2400" spc="-5" dirty="0">
                <a:latin typeface="Calibri"/>
                <a:cs typeface="Calibri"/>
              </a:rPr>
              <a:t>треба да </a:t>
            </a:r>
            <a:r>
              <a:rPr sz="2400" spc="-35" dirty="0">
                <a:latin typeface="Calibri"/>
                <a:cs typeface="Calibri"/>
              </a:rPr>
              <a:t>буду </a:t>
            </a:r>
            <a:r>
              <a:rPr sz="2400" spc="-10" dirty="0">
                <a:latin typeface="Calibri"/>
                <a:cs typeface="Calibri"/>
              </a:rPr>
              <a:t>приоритетнији </a:t>
            </a:r>
            <a:r>
              <a:rPr sz="2400" dirty="0">
                <a:latin typeface="Calibri"/>
                <a:cs typeface="Calibri"/>
              </a:rPr>
              <a:t>у  </a:t>
            </a:r>
            <a:r>
              <a:rPr sz="2400" spc="-10" dirty="0">
                <a:latin typeface="Calibri"/>
                <a:cs typeface="Calibri"/>
              </a:rPr>
              <a:t>одабиру!!!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1056"/>
    </mc:Choice>
    <mc:Fallback>
      <p:transition spd="slow" advTm="14105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8785" y="461899"/>
            <a:ext cx="57257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30" dirty="0"/>
              <a:t>Студије</a:t>
            </a:r>
            <a:r>
              <a:rPr sz="4400" spc="-95" dirty="0"/>
              <a:t> </a:t>
            </a:r>
            <a:r>
              <a:rPr sz="4400" spc="-10" dirty="0"/>
              <a:t>случај-контрола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58495" y="1532899"/>
            <a:ext cx="7990205" cy="4758690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390525" indent="-378460">
              <a:lnSpc>
                <a:spcPct val="100000"/>
              </a:lnSpc>
              <a:spcBef>
                <a:spcPts val="735"/>
              </a:spcBef>
              <a:buFont typeface="Arial"/>
              <a:buChar char="•"/>
              <a:tabLst>
                <a:tab pos="390525" algn="l"/>
                <a:tab pos="391160" algn="l"/>
              </a:tabLst>
            </a:pPr>
            <a:r>
              <a:rPr sz="2400" spc="-60" dirty="0">
                <a:latin typeface="Calibri"/>
                <a:cs typeface="Calibri"/>
              </a:rPr>
              <a:t>Тип </a:t>
            </a:r>
            <a:r>
              <a:rPr sz="2400" spc="-15" dirty="0">
                <a:latin typeface="Calibri"/>
                <a:cs typeface="Calibri"/>
              </a:rPr>
              <a:t>студија </a:t>
            </a:r>
            <a:r>
              <a:rPr sz="2400" spc="-20" dirty="0">
                <a:latin typeface="Calibri"/>
                <a:cs typeface="Calibri"/>
              </a:rPr>
              <a:t>погодан </a:t>
            </a:r>
            <a:r>
              <a:rPr sz="2400" dirty="0">
                <a:latin typeface="Calibri"/>
                <a:cs typeface="Calibri"/>
              </a:rPr>
              <a:t>за </a:t>
            </a:r>
            <a:r>
              <a:rPr sz="2400" spc="-10" dirty="0">
                <a:latin typeface="Calibri"/>
                <a:cs typeface="Calibri"/>
              </a:rPr>
              <a:t>анализу </a:t>
            </a:r>
            <a:r>
              <a:rPr sz="2400" spc="-5" dirty="0">
                <a:latin typeface="Calibri"/>
                <a:cs typeface="Calibri"/>
              </a:rPr>
              <a:t>ретких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догађаја</a:t>
            </a:r>
            <a:endParaRPr sz="2400">
              <a:latin typeface="Calibri"/>
              <a:cs typeface="Calibri"/>
            </a:endParaRPr>
          </a:p>
          <a:p>
            <a:pPr marL="829310" lvl="1" indent="-314325">
              <a:lnSpc>
                <a:spcPct val="100000"/>
              </a:lnSpc>
              <a:spcBef>
                <a:spcPts val="535"/>
              </a:spcBef>
              <a:buFont typeface="Arial"/>
              <a:buChar char="–"/>
              <a:tabLst>
                <a:tab pos="829310" algn="l"/>
                <a:tab pos="829944" algn="l"/>
              </a:tabLst>
            </a:pPr>
            <a:r>
              <a:rPr sz="2000" spc="-5" dirty="0">
                <a:latin typeface="Calibri"/>
                <a:cs typeface="Calibri"/>
              </a:rPr>
              <a:t>особе </a:t>
            </a:r>
            <a:r>
              <a:rPr sz="2000" dirty="0">
                <a:latin typeface="Calibri"/>
                <a:cs typeface="Calibri"/>
              </a:rPr>
              <a:t>са </a:t>
            </a:r>
            <a:r>
              <a:rPr sz="2000" spc="-10" dirty="0">
                <a:latin typeface="Calibri"/>
                <a:cs typeface="Calibri"/>
              </a:rPr>
              <a:t>догађајем </a:t>
            </a:r>
            <a:r>
              <a:rPr sz="2000" spc="-35" dirty="0">
                <a:latin typeface="Calibri"/>
                <a:cs typeface="Calibri"/>
              </a:rPr>
              <a:t>од </a:t>
            </a:r>
            <a:r>
              <a:rPr sz="2000" spc="-5" dirty="0">
                <a:latin typeface="Calibri"/>
                <a:cs typeface="Calibri"/>
              </a:rPr>
              <a:t>интереса </a:t>
            </a:r>
            <a:r>
              <a:rPr sz="2000" dirty="0">
                <a:latin typeface="Calibri"/>
                <a:cs typeface="Calibri"/>
              </a:rPr>
              <a:t>(нпр. </a:t>
            </a:r>
            <a:r>
              <a:rPr sz="2000" spc="-15" dirty="0">
                <a:latin typeface="Calibri"/>
                <a:cs typeface="Calibri"/>
              </a:rPr>
              <a:t>нежељено </a:t>
            </a:r>
            <a:r>
              <a:rPr sz="2000" spc="-5" dirty="0">
                <a:latin typeface="Calibri"/>
                <a:cs typeface="Calibri"/>
              </a:rPr>
              <a:t>дејство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лека)</a:t>
            </a:r>
            <a:endParaRPr sz="2000">
              <a:latin typeface="Calibri"/>
              <a:cs typeface="Calibri"/>
            </a:endParaRPr>
          </a:p>
          <a:p>
            <a:pPr marL="829310" lvl="1" indent="-314325">
              <a:lnSpc>
                <a:spcPct val="100000"/>
              </a:lnSpc>
              <a:spcBef>
                <a:spcPts val="490"/>
              </a:spcBef>
              <a:buFont typeface="Arial"/>
              <a:buChar char="–"/>
              <a:tabLst>
                <a:tab pos="829310" algn="l"/>
                <a:tab pos="829944" algn="l"/>
              </a:tabLst>
            </a:pPr>
            <a:r>
              <a:rPr sz="2000" spc="-10" dirty="0">
                <a:latin typeface="Calibri"/>
                <a:cs typeface="Calibri"/>
              </a:rPr>
              <a:t>одговарајуће контролне </a:t>
            </a:r>
            <a:r>
              <a:rPr sz="2000" spc="-5" dirty="0">
                <a:latin typeface="Calibri"/>
                <a:cs typeface="Calibri"/>
              </a:rPr>
              <a:t>особе </a:t>
            </a:r>
            <a:r>
              <a:rPr sz="2000" spc="-10" dirty="0">
                <a:latin typeface="Calibri"/>
                <a:cs typeface="Calibri"/>
              </a:rPr>
              <a:t>(пол,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старост)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900">
              <a:latin typeface="Times New Roman"/>
              <a:cs typeface="Times New Roman"/>
            </a:endParaRPr>
          </a:p>
          <a:p>
            <a:pPr marL="428625" marR="494030" indent="-312420">
              <a:lnSpc>
                <a:spcPct val="100000"/>
              </a:lnSpc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sz="2400" spc="-15" dirty="0">
                <a:latin typeface="Calibri"/>
                <a:cs typeface="Calibri"/>
              </a:rPr>
              <a:t>Пожељне </a:t>
            </a:r>
            <a:r>
              <a:rPr sz="2400" dirty="0">
                <a:latin typeface="Calibri"/>
                <a:cs typeface="Calibri"/>
              </a:rPr>
              <a:t>су за поставаљање </a:t>
            </a:r>
            <a:r>
              <a:rPr sz="2400" spc="-5" dirty="0">
                <a:latin typeface="Calibri"/>
                <a:cs typeface="Calibri"/>
              </a:rPr>
              <a:t>хипотеза; </a:t>
            </a:r>
            <a:r>
              <a:rPr sz="2400" dirty="0">
                <a:latin typeface="Calibri"/>
                <a:cs typeface="Calibri"/>
              </a:rPr>
              <a:t>за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испитивање  </a:t>
            </a:r>
            <a:r>
              <a:rPr sz="2400" spc="-5" dirty="0">
                <a:latin typeface="Calibri"/>
                <a:cs typeface="Calibri"/>
              </a:rPr>
              <a:t>ређих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појава</a:t>
            </a:r>
            <a:endParaRPr sz="2400">
              <a:latin typeface="Calibri"/>
              <a:cs typeface="Calibri"/>
            </a:endParaRPr>
          </a:p>
          <a:p>
            <a:pPr marL="428625" marR="168275" indent="-312420">
              <a:lnSpc>
                <a:spcPct val="100000"/>
              </a:lnSpc>
              <a:spcBef>
                <a:spcPts val="509"/>
              </a:spcBef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sz="2400" spc="-10" dirty="0">
                <a:latin typeface="Calibri"/>
                <a:cs typeface="Calibri"/>
              </a:rPr>
              <a:t>Пружају </a:t>
            </a:r>
            <a:r>
              <a:rPr sz="2400" spc="-5" dirty="0">
                <a:latin typeface="Calibri"/>
                <a:cs typeface="Calibri"/>
              </a:rPr>
              <a:t>могућност </a:t>
            </a:r>
            <a:r>
              <a:rPr sz="2400" dirty="0">
                <a:latin typeface="Calibri"/>
                <a:cs typeface="Calibri"/>
              </a:rPr>
              <a:t>испитивања </a:t>
            </a:r>
            <a:r>
              <a:rPr sz="2400" spc="-5" dirty="0">
                <a:latin typeface="Calibri"/>
                <a:cs typeface="Calibri"/>
              </a:rPr>
              <a:t>утицаја </a:t>
            </a:r>
            <a:r>
              <a:rPr sz="2400" dirty="0">
                <a:latin typeface="Calibri"/>
                <a:cs typeface="Calibri"/>
              </a:rPr>
              <a:t>више </a:t>
            </a:r>
            <a:r>
              <a:rPr sz="2400" spc="-10" dirty="0">
                <a:latin typeface="Calibri"/>
                <a:cs typeface="Calibri"/>
              </a:rPr>
              <a:t>фактора </a:t>
            </a:r>
            <a:r>
              <a:rPr sz="2400" dirty="0">
                <a:latin typeface="Calibri"/>
                <a:cs typeface="Calibri"/>
              </a:rPr>
              <a:t>на  </a:t>
            </a:r>
            <a:r>
              <a:rPr sz="2400" spc="-10" dirty="0">
                <a:latin typeface="Calibri"/>
                <a:cs typeface="Calibri"/>
              </a:rPr>
              <a:t>један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исход.</a:t>
            </a:r>
            <a:endParaRPr sz="2400">
              <a:latin typeface="Calibri"/>
              <a:cs typeface="Calibri"/>
            </a:endParaRPr>
          </a:p>
          <a:p>
            <a:pPr marL="428625" marR="478155" indent="-312420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sz="2400" spc="-10" dirty="0">
                <a:latin typeface="Calibri"/>
                <a:cs typeface="Calibri"/>
              </a:rPr>
              <a:t>Изводљиве </a:t>
            </a:r>
            <a:r>
              <a:rPr sz="2400" dirty="0">
                <a:latin typeface="Calibri"/>
                <a:cs typeface="Calibri"/>
              </a:rPr>
              <a:t>су у </a:t>
            </a:r>
            <a:r>
              <a:rPr sz="2400" spc="-10" dirty="0">
                <a:latin typeface="Calibri"/>
                <a:cs typeface="Calibri"/>
              </a:rPr>
              <a:t>кртаком </a:t>
            </a:r>
            <a:r>
              <a:rPr sz="2400" spc="-5" dirty="0">
                <a:latin typeface="Calibri"/>
                <a:cs typeface="Calibri"/>
              </a:rPr>
              <a:t>временском </a:t>
            </a:r>
            <a:r>
              <a:rPr sz="2400" spc="-15" dirty="0">
                <a:latin typeface="Calibri"/>
                <a:cs typeface="Calibri"/>
              </a:rPr>
              <a:t>периоду </a:t>
            </a:r>
            <a:r>
              <a:rPr sz="2400" dirty="0">
                <a:latin typeface="Calibri"/>
                <a:cs typeface="Calibri"/>
              </a:rPr>
              <a:t>уз </a:t>
            </a:r>
            <a:r>
              <a:rPr sz="2400" spc="-5" dirty="0">
                <a:latin typeface="Calibri"/>
                <a:cs typeface="Calibri"/>
              </a:rPr>
              <a:t>мале  финансијске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трошкове.</a:t>
            </a:r>
            <a:endParaRPr sz="2400">
              <a:latin typeface="Calibri"/>
              <a:cs typeface="Calibri"/>
            </a:endParaRPr>
          </a:p>
          <a:p>
            <a:pPr marL="428625" marR="5080" indent="-312420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sz="2400" spc="-60" dirty="0">
                <a:latin typeface="Calibri"/>
                <a:cs typeface="Calibri"/>
              </a:rPr>
              <a:t>Тип </a:t>
            </a:r>
            <a:r>
              <a:rPr sz="2400" spc="-15" dirty="0">
                <a:latin typeface="Calibri"/>
                <a:cs typeface="Calibri"/>
              </a:rPr>
              <a:t>студије који </a:t>
            </a:r>
            <a:r>
              <a:rPr sz="2400" dirty="0">
                <a:latin typeface="Calibri"/>
                <a:cs typeface="Calibri"/>
              </a:rPr>
              <a:t>није </a:t>
            </a:r>
            <a:r>
              <a:rPr sz="2400" spc="-20" dirty="0">
                <a:latin typeface="Calibri"/>
                <a:cs typeface="Calibri"/>
              </a:rPr>
              <a:t>погодан </a:t>
            </a:r>
            <a:r>
              <a:rPr sz="2400" dirty="0">
                <a:latin typeface="Calibri"/>
                <a:cs typeface="Calibri"/>
              </a:rPr>
              <a:t>за </a:t>
            </a:r>
            <a:r>
              <a:rPr sz="2400" spc="-5" dirty="0">
                <a:latin typeface="Calibri"/>
                <a:cs typeface="Calibri"/>
              </a:rPr>
              <a:t>утврђивање инциденце </a:t>
            </a:r>
            <a:r>
              <a:rPr sz="2400" dirty="0">
                <a:latin typeface="Calibri"/>
                <a:cs typeface="Calibri"/>
              </a:rPr>
              <a:t>и  </a:t>
            </a:r>
            <a:r>
              <a:rPr sz="2400" spc="-5" dirty="0">
                <a:latin typeface="Calibri"/>
                <a:cs typeface="Calibri"/>
              </a:rPr>
              <a:t>преваленце!!!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4313"/>
    </mc:Choice>
    <mc:Fallback>
      <p:transition spd="slow" advTm="15431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70" y="1558493"/>
            <a:ext cx="8108315" cy="466026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708660" indent="-342900">
              <a:lnSpc>
                <a:spcPct val="900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Ограничења </a:t>
            </a:r>
            <a:r>
              <a:rPr sz="3200" dirty="0">
                <a:latin typeface="Calibri"/>
                <a:cs typeface="Calibri"/>
              </a:rPr>
              <a:t>овог </a:t>
            </a:r>
            <a:r>
              <a:rPr sz="3200" spc="-5" dirty="0">
                <a:latin typeface="Calibri"/>
                <a:cs typeface="Calibri"/>
              </a:rPr>
              <a:t>типа </a:t>
            </a:r>
            <a:r>
              <a:rPr sz="3200" spc="-10" dirty="0">
                <a:latin typeface="Calibri"/>
                <a:cs typeface="Calibri"/>
              </a:rPr>
              <a:t>истраживању </a:t>
            </a:r>
            <a:r>
              <a:rPr sz="3200" dirty="0">
                <a:latin typeface="Calibri"/>
                <a:cs typeface="Calibri"/>
              </a:rPr>
              <a:t>су  </a:t>
            </a:r>
            <a:r>
              <a:rPr sz="3200" spc="-5" dirty="0">
                <a:latin typeface="Calibri"/>
                <a:cs typeface="Calibri"/>
              </a:rPr>
              <a:t>ретроспективни </a:t>
            </a:r>
            <a:r>
              <a:rPr sz="3200" spc="-10" dirty="0">
                <a:latin typeface="Calibri"/>
                <a:cs typeface="Calibri"/>
              </a:rPr>
              <a:t>карактер- </a:t>
            </a:r>
            <a:r>
              <a:rPr sz="3200" dirty="0">
                <a:latin typeface="Calibri"/>
                <a:cs typeface="Calibri"/>
              </a:rPr>
              <a:t>и </a:t>
            </a:r>
            <a:r>
              <a:rPr sz="3200" spc="-30" dirty="0">
                <a:latin typeface="Calibri"/>
                <a:cs typeface="Calibri"/>
              </a:rPr>
              <a:t>исход </a:t>
            </a:r>
            <a:r>
              <a:rPr sz="3200" dirty="0">
                <a:latin typeface="Calibri"/>
                <a:cs typeface="Calibri"/>
              </a:rPr>
              <a:t>и  </a:t>
            </a:r>
            <a:r>
              <a:rPr sz="3200" spc="-10" dirty="0">
                <a:latin typeface="Calibri"/>
                <a:cs typeface="Calibri"/>
              </a:rPr>
              <a:t>фактори </a:t>
            </a:r>
            <a:r>
              <a:rPr sz="3200" spc="-15" dirty="0">
                <a:latin typeface="Calibri"/>
                <a:cs typeface="Calibri"/>
              </a:rPr>
              <a:t>који </a:t>
            </a:r>
            <a:r>
              <a:rPr sz="3200" dirty="0">
                <a:latin typeface="Calibri"/>
                <a:cs typeface="Calibri"/>
              </a:rPr>
              <a:t>су на </a:t>
            </a:r>
            <a:r>
              <a:rPr sz="3200" spc="-10" dirty="0">
                <a:latin typeface="Calibri"/>
                <a:cs typeface="Calibri"/>
              </a:rPr>
              <a:t>њега </a:t>
            </a:r>
            <a:r>
              <a:rPr sz="3200" spc="-5" dirty="0">
                <a:latin typeface="Calibri"/>
                <a:cs typeface="Calibri"/>
              </a:rPr>
              <a:t>утицали </a:t>
            </a:r>
            <a:r>
              <a:rPr sz="3200" dirty="0">
                <a:latin typeface="Calibri"/>
                <a:cs typeface="Calibri"/>
              </a:rPr>
              <a:t>су </a:t>
            </a:r>
            <a:r>
              <a:rPr sz="3200" spc="-5" dirty="0">
                <a:latin typeface="Calibri"/>
                <a:cs typeface="Calibri"/>
              </a:rPr>
              <a:t>били  </a:t>
            </a:r>
            <a:r>
              <a:rPr sz="3200" dirty="0">
                <a:latin typeface="Calibri"/>
                <a:cs typeface="Calibri"/>
              </a:rPr>
              <a:t>присутни пре </a:t>
            </a:r>
            <a:r>
              <a:rPr sz="3200" spc="-10" dirty="0">
                <a:latin typeface="Calibri"/>
                <a:cs typeface="Calibri"/>
              </a:rPr>
              <a:t>почетка</a:t>
            </a:r>
            <a:r>
              <a:rPr sz="3200" spc="-5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испитивања.</a:t>
            </a:r>
            <a:endParaRPr sz="3200">
              <a:latin typeface="Calibri"/>
              <a:cs typeface="Calibri"/>
            </a:endParaRPr>
          </a:p>
          <a:p>
            <a:pPr marL="355600" marR="5080" indent="-342900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0" dirty="0">
                <a:latin typeface="Calibri"/>
                <a:cs typeface="Calibri"/>
              </a:rPr>
              <a:t>Ретроспективан карактер </a:t>
            </a:r>
            <a:r>
              <a:rPr sz="3200" spc="-20" dirty="0">
                <a:latin typeface="Calibri"/>
                <a:cs typeface="Calibri"/>
              </a:rPr>
              <a:t>студије </a:t>
            </a:r>
            <a:r>
              <a:rPr sz="3200" dirty="0">
                <a:latin typeface="Calibri"/>
                <a:cs typeface="Calibri"/>
              </a:rPr>
              <a:t>носи </a:t>
            </a:r>
            <a:r>
              <a:rPr sz="3200" spc="-5" dirty="0">
                <a:latin typeface="Calibri"/>
                <a:cs typeface="Calibri"/>
              </a:rPr>
              <a:t>ризик  </a:t>
            </a:r>
            <a:r>
              <a:rPr sz="3200" spc="-45" dirty="0">
                <a:latin typeface="Calibri"/>
                <a:cs typeface="Calibri"/>
              </a:rPr>
              <a:t>од </a:t>
            </a:r>
            <a:r>
              <a:rPr sz="3200" dirty="0">
                <a:latin typeface="Calibri"/>
                <a:cs typeface="Calibri"/>
              </a:rPr>
              <a:t>пристрасности</a:t>
            </a:r>
            <a:r>
              <a:rPr sz="3200" spc="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(“bias”)</a:t>
            </a:r>
            <a:endParaRPr sz="3200">
              <a:latin typeface="Calibri"/>
              <a:cs typeface="Calibri"/>
            </a:endParaRPr>
          </a:p>
          <a:p>
            <a:pPr marL="355600" marR="659765" indent="-342900">
              <a:lnSpc>
                <a:spcPct val="90000"/>
              </a:lnSpc>
              <a:spcBef>
                <a:spcPts val="7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Пажљивим </a:t>
            </a:r>
            <a:r>
              <a:rPr sz="3200" spc="-5" dirty="0">
                <a:latin typeface="Calibri"/>
                <a:cs typeface="Calibri"/>
              </a:rPr>
              <a:t>планирањем </a:t>
            </a:r>
            <a:r>
              <a:rPr sz="3200" dirty="0">
                <a:latin typeface="Calibri"/>
                <a:cs typeface="Calibri"/>
              </a:rPr>
              <a:t>и </a:t>
            </a:r>
            <a:r>
              <a:rPr sz="3200" spc="-10" dirty="0">
                <a:latin typeface="Calibri"/>
                <a:cs typeface="Calibri"/>
              </a:rPr>
              <a:t>разматрањем  збуњујућих варијабли </a:t>
            </a:r>
            <a:r>
              <a:rPr sz="3200" dirty="0">
                <a:latin typeface="Calibri"/>
                <a:cs typeface="Calibri"/>
              </a:rPr>
              <a:t>ови </a:t>
            </a:r>
            <a:r>
              <a:rPr sz="3200" spc="-10" dirty="0">
                <a:latin typeface="Calibri"/>
                <a:cs typeface="Calibri"/>
              </a:rPr>
              <a:t>недостаци </a:t>
            </a:r>
            <a:r>
              <a:rPr sz="3200" dirty="0">
                <a:latin typeface="Calibri"/>
                <a:cs typeface="Calibri"/>
              </a:rPr>
              <a:t>се  </a:t>
            </a:r>
            <a:r>
              <a:rPr sz="3200" spc="-5" dirty="0">
                <a:latin typeface="Calibri"/>
                <a:cs typeface="Calibri"/>
              </a:rPr>
              <a:t>могу минимализовати </a:t>
            </a:r>
            <a:r>
              <a:rPr sz="3200" dirty="0">
                <a:latin typeface="Calibri"/>
                <a:cs typeface="Calibri"/>
              </a:rPr>
              <a:t>или у </a:t>
            </a:r>
            <a:r>
              <a:rPr sz="3200" spc="-10" dirty="0">
                <a:latin typeface="Calibri"/>
                <a:cs typeface="Calibri"/>
              </a:rPr>
              <a:t>потпуности  </a:t>
            </a:r>
            <a:r>
              <a:rPr sz="3200" spc="-5" dirty="0">
                <a:latin typeface="Calibri"/>
                <a:cs typeface="Calibri"/>
              </a:rPr>
              <a:t>избећи.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1190"/>
    </mc:Choice>
    <mc:Fallback>
      <p:transition spd="slow" advTm="12119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2437" y="1513769"/>
            <a:ext cx="8173720" cy="477710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spc="-15" dirty="0">
                <a:latin typeface="Calibri"/>
                <a:cs typeface="Calibri"/>
              </a:rPr>
              <a:t>Непогодности </a:t>
            </a:r>
            <a:r>
              <a:rPr sz="3000" spc="-20" dirty="0">
                <a:latin typeface="Calibri"/>
                <a:cs typeface="Calibri"/>
              </a:rPr>
              <a:t>студија</a:t>
            </a:r>
            <a:r>
              <a:rPr sz="3000" spc="-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случај-контрола:</a:t>
            </a:r>
            <a:endParaRPr sz="3000">
              <a:latin typeface="Calibri"/>
              <a:cs typeface="Calibri"/>
            </a:endParaRPr>
          </a:p>
          <a:p>
            <a:pPr marL="756285" marR="5080" lvl="1" indent="-287020">
              <a:lnSpc>
                <a:spcPts val="2810"/>
              </a:lnSpc>
              <a:spcBef>
                <a:spcPts val="695"/>
              </a:spcBef>
              <a:buFont typeface="Wingdings"/>
              <a:buChar char=""/>
              <a:tabLst>
                <a:tab pos="831215" algn="l"/>
              </a:tabLst>
            </a:pPr>
            <a:r>
              <a:rPr dirty="0"/>
              <a:t>	</a:t>
            </a:r>
            <a:r>
              <a:rPr sz="2600" dirty="0">
                <a:latin typeface="Calibri"/>
                <a:cs typeface="Calibri"/>
              </a:rPr>
              <a:t>нису </a:t>
            </a:r>
            <a:r>
              <a:rPr sz="2600" spc="-20" dirty="0">
                <a:latin typeface="Calibri"/>
                <a:cs typeface="Calibri"/>
              </a:rPr>
              <a:t>погодне </a:t>
            </a:r>
            <a:r>
              <a:rPr sz="2600" dirty="0">
                <a:latin typeface="Calibri"/>
                <a:cs typeface="Calibri"/>
              </a:rPr>
              <a:t>за испитивање </a:t>
            </a:r>
            <a:r>
              <a:rPr sz="2600" spc="-10" dirty="0">
                <a:latin typeface="Calibri"/>
                <a:cs typeface="Calibri"/>
              </a:rPr>
              <a:t>фактора ризика којима  </a:t>
            </a:r>
            <a:r>
              <a:rPr sz="2600" spc="-5" dirty="0">
                <a:latin typeface="Calibri"/>
                <a:cs typeface="Calibri"/>
              </a:rPr>
              <a:t>је </a:t>
            </a:r>
            <a:r>
              <a:rPr sz="2600" dirty="0">
                <a:latin typeface="Calibri"/>
                <a:cs typeface="Calibri"/>
              </a:rPr>
              <a:t>био </a:t>
            </a:r>
            <a:r>
              <a:rPr sz="2600" spc="-15" dirty="0">
                <a:latin typeface="Calibri"/>
                <a:cs typeface="Calibri"/>
              </a:rPr>
              <a:t>изложен </a:t>
            </a:r>
            <a:r>
              <a:rPr sz="2600" spc="-5" dirty="0">
                <a:latin typeface="Calibri"/>
                <a:cs typeface="Calibri"/>
              </a:rPr>
              <a:t>мали </a:t>
            </a:r>
            <a:r>
              <a:rPr sz="2600" spc="-10" dirty="0">
                <a:latin typeface="Calibri"/>
                <a:cs typeface="Calibri"/>
              </a:rPr>
              <a:t>део</a:t>
            </a:r>
            <a:r>
              <a:rPr sz="2600" spc="-6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популације</a:t>
            </a:r>
            <a:endParaRPr sz="2600">
              <a:latin typeface="Calibri"/>
              <a:cs typeface="Calibri"/>
            </a:endParaRPr>
          </a:p>
          <a:p>
            <a:pPr marL="756285" marR="679450" lvl="1" indent="-287020">
              <a:lnSpc>
                <a:spcPts val="2810"/>
              </a:lnSpc>
              <a:spcBef>
                <a:spcPts val="620"/>
              </a:spcBef>
              <a:buFont typeface="Wingdings"/>
              <a:buChar char=""/>
              <a:tabLst>
                <a:tab pos="756920" algn="l"/>
              </a:tabLst>
            </a:pPr>
            <a:r>
              <a:rPr sz="2600" spc="-5" dirty="0">
                <a:latin typeface="Calibri"/>
                <a:cs typeface="Calibri"/>
              </a:rPr>
              <a:t>из </a:t>
            </a:r>
            <a:r>
              <a:rPr sz="2600" spc="-15" dirty="0">
                <a:latin typeface="Calibri"/>
                <a:cs typeface="Calibri"/>
              </a:rPr>
              <a:t>резултата </a:t>
            </a:r>
            <a:r>
              <a:rPr sz="2600" dirty="0">
                <a:latin typeface="Calibri"/>
                <a:cs typeface="Calibri"/>
              </a:rPr>
              <a:t>истраживања се не </a:t>
            </a:r>
            <a:r>
              <a:rPr sz="2600" spc="-15" dirty="0">
                <a:latin typeface="Calibri"/>
                <a:cs typeface="Calibri"/>
              </a:rPr>
              <a:t>може </a:t>
            </a:r>
            <a:r>
              <a:rPr sz="2600" spc="-10" dirty="0">
                <a:latin typeface="Calibri"/>
                <a:cs typeface="Calibri"/>
              </a:rPr>
              <a:t>утврдити  </a:t>
            </a:r>
            <a:r>
              <a:rPr sz="2600" spc="-5" dirty="0">
                <a:latin typeface="Calibri"/>
                <a:cs typeface="Calibri"/>
              </a:rPr>
              <a:t>инциденца </a:t>
            </a:r>
            <a:r>
              <a:rPr sz="2600" spc="-10" dirty="0">
                <a:latin typeface="Calibri"/>
                <a:cs typeface="Calibri"/>
              </a:rPr>
              <a:t>болести </a:t>
            </a:r>
            <a:r>
              <a:rPr sz="2600" dirty="0">
                <a:latin typeface="Calibri"/>
                <a:cs typeface="Calibri"/>
              </a:rPr>
              <a:t>у </a:t>
            </a:r>
            <a:r>
              <a:rPr sz="2600" spc="-5" dirty="0">
                <a:latin typeface="Calibri"/>
                <a:cs typeface="Calibri"/>
              </a:rPr>
              <a:t>групи </a:t>
            </a:r>
            <a:r>
              <a:rPr sz="2600" spc="-15" dirty="0">
                <a:latin typeface="Calibri"/>
                <a:cs typeface="Calibri"/>
              </a:rPr>
              <a:t>изложених</a:t>
            </a:r>
            <a:r>
              <a:rPr sz="2600" spc="-114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и</a:t>
            </a:r>
            <a:endParaRPr sz="2600">
              <a:latin typeface="Calibri"/>
              <a:cs typeface="Calibri"/>
            </a:endParaRPr>
          </a:p>
          <a:p>
            <a:pPr marL="756285">
              <a:lnSpc>
                <a:spcPts val="2765"/>
              </a:lnSpc>
            </a:pPr>
            <a:r>
              <a:rPr sz="2600" spc="-10" dirty="0">
                <a:latin typeface="Calibri"/>
                <a:cs typeface="Calibri"/>
              </a:rPr>
              <a:t>неизложених</a:t>
            </a:r>
            <a:endParaRPr sz="2600">
              <a:latin typeface="Calibri"/>
              <a:cs typeface="Calibri"/>
            </a:endParaRPr>
          </a:p>
          <a:p>
            <a:pPr marL="756285" lvl="1" indent="-287020">
              <a:lnSpc>
                <a:spcPts val="2965"/>
              </a:lnSpc>
              <a:spcBef>
                <a:spcPts val="310"/>
              </a:spcBef>
              <a:buFont typeface="Wingdings"/>
              <a:buChar char=""/>
              <a:tabLst>
                <a:tab pos="756920" algn="l"/>
              </a:tabLst>
            </a:pPr>
            <a:r>
              <a:rPr sz="2600" dirty="0">
                <a:latin typeface="Calibri"/>
                <a:cs typeface="Calibri"/>
              </a:rPr>
              <a:t>у неким случајевима се </a:t>
            </a:r>
            <a:r>
              <a:rPr sz="2600" spc="-10" dirty="0">
                <a:latin typeface="Calibri"/>
                <a:cs typeface="Calibri"/>
              </a:rPr>
              <a:t>временска</a:t>
            </a:r>
            <a:r>
              <a:rPr sz="2600" spc="-10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повезаност</a:t>
            </a:r>
            <a:endParaRPr sz="2600">
              <a:latin typeface="Calibri"/>
              <a:cs typeface="Calibri"/>
            </a:endParaRPr>
          </a:p>
          <a:p>
            <a:pPr marL="756285">
              <a:lnSpc>
                <a:spcPts val="2965"/>
              </a:lnSpc>
            </a:pPr>
            <a:r>
              <a:rPr sz="2600" spc="-10" dirty="0">
                <a:latin typeface="Calibri"/>
                <a:cs typeface="Calibri"/>
              </a:rPr>
              <a:t>између изложености </a:t>
            </a:r>
            <a:r>
              <a:rPr sz="2600" dirty="0">
                <a:latin typeface="Calibri"/>
                <a:cs typeface="Calibri"/>
              </a:rPr>
              <a:t>и </a:t>
            </a:r>
            <a:r>
              <a:rPr sz="2600" spc="-10" dirty="0">
                <a:latin typeface="Calibri"/>
                <a:cs typeface="Calibri"/>
              </a:rPr>
              <a:t>болести </a:t>
            </a:r>
            <a:r>
              <a:rPr sz="2600" dirty="0">
                <a:latin typeface="Calibri"/>
                <a:cs typeface="Calibri"/>
              </a:rPr>
              <a:t>не </a:t>
            </a:r>
            <a:r>
              <a:rPr sz="2600" spc="-15" dirty="0">
                <a:latin typeface="Calibri"/>
                <a:cs typeface="Calibri"/>
              </a:rPr>
              <a:t>може</a:t>
            </a:r>
            <a:r>
              <a:rPr sz="2600" spc="-10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утврдити</a:t>
            </a:r>
            <a:endParaRPr sz="2600">
              <a:latin typeface="Calibri"/>
              <a:cs typeface="Calibri"/>
            </a:endParaRPr>
          </a:p>
          <a:p>
            <a:pPr marL="756285" lvl="1" indent="-287020">
              <a:lnSpc>
                <a:spcPts val="2965"/>
              </a:lnSpc>
              <a:spcBef>
                <a:spcPts val="315"/>
              </a:spcBef>
              <a:buFont typeface="Wingdings"/>
              <a:buChar char=""/>
              <a:tabLst>
                <a:tab pos="756920" algn="l"/>
              </a:tabLst>
            </a:pPr>
            <a:r>
              <a:rPr sz="2600" spc="-5" dirty="0">
                <a:latin typeface="Calibri"/>
                <a:cs typeface="Calibri"/>
              </a:rPr>
              <a:t>изузетно </a:t>
            </a:r>
            <a:r>
              <a:rPr sz="2600" dirty="0">
                <a:latin typeface="Calibri"/>
                <a:cs typeface="Calibri"/>
              </a:rPr>
              <a:t>су склоне пристрасности </a:t>
            </a:r>
            <a:r>
              <a:rPr sz="2600" spc="-15" dirty="0">
                <a:latin typeface="Calibri"/>
                <a:cs typeface="Calibri"/>
              </a:rPr>
              <a:t>резултата</a:t>
            </a:r>
            <a:r>
              <a:rPr sz="2600" spc="-12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у</a:t>
            </a:r>
            <a:endParaRPr sz="2600">
              <a:latin typeface="Calibri"/>
              <a:cs typeface="Calibri"/>
            </a:endParaRPr>
          </a:p>
          <a:p>
            <a:pPr marL="756285" marR="71120">
              <a:lnSpc>
                <a:spcPts val="2810"/>
              </a:lnSpc>
              <a:spcBef>
                <a:spcPts val="195"/>
              </a:spcBef>
            </a:pPr>
            <a:r>
              <a:rPr sz="2600" spc="-10" dirty="0">
                <a:latin typeface="Calibri"/>
                <a:cs typeface="Calibri"/>
              </a:rPr>
              <a:t>поређењу </a:t>
            </a:r>
            <a:r>
              <a:rPr sz="2600" dirty="0">
                <a:latin typeface="Calibri"/>
                <a:cs typeface="Calibri"/>
              </a:rPr>
              <a:t>са </a:t>
            </a:r>
            <a:r>
              <a:rPr sz="2600" spc="-10" dirty="0">
                <a:latin typeface="Calibri"/>
                <a:cs typeface="Calibri"/>
              </a:rPr>
              <a:t>другом </a:t>
            </a:r>
            <a:r>
              <a:rPr sz="2600" spc="-20" dirty="0">
                <a:latin typeface="Calibri"/>
                <a:cs typeface="Calibri"/>
              </a:rPr>
              <a:t>методологијом </a:t>
            </a:r>
            <a:r>
              <a:rPr sz="2600" dirty="0">
                <a:latin typeface="Calibri"/>
                <a:cs typeface="Calibri"/>
              </a:rPr>
              <a:t>истраживања,  </a:t>
            </a:r>
            <a:r>
              <a:rPr sz="2600" spc="-5" dirty="0">
                <a:latin typeface="Calibri"/>
                <a:cs typeface="Calibri"/>
              </a:rPr>
              <a:t>нарочито </a:t>
            </a:r>
            <a:r>
              <a:rPr sz="2600" spc="-10" dirty="0">
                <a:latin typeface="Calibri"/>
                <a:cs typeface="Calibri"/>
              </a:rPr>
              <a:t>прилико </a:t>
            </a:r>
            <a:r>
              <a:rPr sz="2600" spc="-15" dirty="0">
                <a:latin typeface="Calibri"/>
                <a:cs typeface="Calibri"/>
              </a:rPr>
              <a:t>одабира </a:t>
            </a:r>
            <a:r>
              <a:rPr sz="2600" spc="-5" dirty="0">
                <a:latin typeface="Calibri"/>
                <a:cs typeface="Calibri"/>
              </a:rPr>
              <a:t>учесника </a:t>
            </a:r>
            <a:r>
              <a:rPr sz="2600" dirty="0">
                <a:latin typeface="Calibri"/>
                <a:cs typeface="Calibri"/>
              </a:rPr>
              <a:t>и </a:t>
            </a:r>
            <a:r>
              <a:rPr sz="2600" spc="-5" dirty="0">
                <a:latin typeface="Calibri"/>
                <a:cs typeface="Calibri"/>
              </a:rPr>
              <a:t>прикупљања  </a:t>
            </a:r>
            <a:r>
              <a:rPr sz="2600" spc="-20" dirty="0">
                <a:latin typeface="Calibri"/>
                <a:cs typeface="Calibri"/>
              </a:rPr>
              <a:t>података </a:t>
            </a:r>
            <a:r>
              <a:rPr sz="2600" spc="-5" dirty="0">
                <a:latin typeface="Calibri"/>
                <a:cs typeface="Calibri"/>
              </a:rPr>
              <a:t>(</a:t>
            </a:r>
            <a:r>
              <a:rPr sz="2600" i="1" spc="-5" dirty="0">
                <a:latin typeface="Calibri"/>
                <a:cs typeface="Calibri"/>
              </a:rPr>
              <a:t>selection </a:t>
            </a:r>
            <a:r>
              <a:rPr sz="2600" dirty="0">
                <a:latin typeface="Calibri"/>
                <a:cs typeface="Calibri"/>
              </a:rPr>
              <a:t>i </a:t>
            </a:r>
            <a:r>
              <a:rPr sz="2600" i="1" spc="-5" dirty="0">
                <a:latin typeface="Calibri"/>
                <a:cs typeface="Calibri"/>
              </a:rPr>
              <a:t>recall</a:t>
            </a:r>
            <a:r>
              <a:rPr sz="2600" i="1" dirty="0">
                <a:latin typeface="Calibri"/>
                <a:cs typeface="Calibri"/>
              </a:rPr>
              <a:t> bias</a:t>
            </a:r>
            <a:r>
              <a:rPr sz="2600" dirty="0">
                <a:latin typeface="Calibri"/>
                <a:cs typeface="Calibri"/>
              </a:rPr>
              <a:t>).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1767"/>
    </mc:Choice>
    <mc:Fallback>
      <p:transition spd="slow" advTm="12176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Студије</a:t>
            </a:r>
            <a:r>
              <a:rPr spc="-65" dirty="0"/>
              <a:t> </a:t>
            </a:r>
            <a:r>
              <a:rPr spc="-10" dirty="0"/>
              <a:t>случај-контрола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91271"/>
            <a:ext cx="8053705" cy="4467225"/>
          </a:xfrm>
          <a:prstGeom prst="rect">
            <a:avLst/>
          </a:prstGeom>
        </p:spPr>
        <p:txBody>
          <a:bodyPr vert="horz" wrap="square" lIns="0" tIns="12954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30" dirty="0">
                <a:latin typeface="Calibri"/>
                <a:cs typeface="Calibri"/>
              </a:rPr>
              <a:t>Тумачење </a:t>
            </a:r>
            <a:r>
              <a:rPr sz="3200" spc="-20" dirty="0">
                <a:latin typeface="Calibri"/>
                <a:cs typeface="Calibri"/>
              </a:rPr>
              <a:t>резултата студије</a:t>
            </a:r>
            <a:r>
              <a:rPr sz="3200" spc="-10" dirty="0">
                <a:latin typeface="Calibri"/>
                <a:cs typeface="Calibri"/>
              </a:rPr>
              <a:t> случај-контрола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45"/>
              </a:spcBef>
              <a:buChar char="•"/>
              <a:tabLst>
                <a:tab pos="355600" algn="l"/>
                <a:tab pos="356235" algn="l"/>
              </a:tabLst>
            </a:pPr>
            <a:r>
              <a:rPr sz="2600" dirty="0">
                <a:latin typeface="Arial"/>
                <a:cs typeface="Arial"/>
              </a:rPr>
              <a:t>Шанса, могућност</a:t>
            </a:r>
            <a:r>
              <a:rPr sz="2600" spc="-114" dirty="0">
                <a:latin typeface="Arial"/>
                <a:cs typeface="Arial"/>
              </a:rPr>
              <a:t> </a:t>
            </a:r>
            <a:r>
              <a:rPr sz="2600" dirty="0">
                <a:latin typeface="Arial"/>
                <a:cs typeface="Arial"/>
              </a:rPr>
              <a:t>(Odds)</a:t>
            </a:r>
            <a:endParaRPr sz="2600">
              <a:latin typeface="Arial"/>
              <a:cs typeface="Arial"/>
            </a:endParaRPr>
          </a:p>
          <a:p>
            <a:pPr marL="756285" marR="236854" lvl="1" indent="-287020">
              <a:lnSpc>
                <a:spcPct val="100000"/>
              </a:lnSpc>
              <a:spcBef>
                <a:spcPts val="509"/>
              </a:spcBef>
              <a:buChar char="–"/>
              <a:tabLst>
                <a:tab pos="756285" algn="l"/>
                <a:tab pos="756920" algn="l"/>
              </a:tabLst>
            </a:pPr>
            <a:r>
              <a:rPr sz="2200" spc="-10" dirty="0">
                <a:latin typeface="Arial"/>
                <a:cs typeface="Arial"/>
              </a:rPr>
              <a:t>Вероватноћа </a:t>
            </a:r>
            <a:r>
              <a:rPr sz="2200" spc="-5" dirty="0">
                <a:latin typeface="Arial"/>
                <a:cs typeface="Arial"/>
              </a:rPr>
              <a:t>да ће доћи </a:t>
            </a:r>
            <a:r>
              <a:rPr sz="2200" dirty="0">
                <a:latin typeface="Arial"/>
                <a:cs typeface="Arial"/>
              </a:rPr>
              <a:t>до </a:t>
            </a:r>
            <a:r>
              <a:rPr sz="2200" spc="-15" dirty="0">
                <a:latin typeface="Arial"/>
                <a:cs typeface="Arial"/>
              </a:rPr>
              <a:t>догађаја </a:t>
            </a:r>
            <a:r>
              <a:rPr sz="2200" spc="-30" dirty="0">
                <a:latin typeface="Arial"/>
                <a:cs typeface="Arial"/>
              </a:rPr>
              <a:t>од </a:t>
            </a:r>
            <a:r>
              <a:rPr sz="2200" spc="-5" dirty="0">
                <a:latin typeface="Arial"/>
                <a:cs typeface="Arial"/>
              </a:rPr>
              <a:t>интереса  (случај) у </a:t>
            </a:r>
            <a:r>
              <a:rPr sz="2200" spc="-15" dirty="0">
                <a:latin typeface="Arial"/>
                <a:cs typeface="Arial"/>
              </a:rPr>
              <a:t>односу </a:t>
            </a:r>
            <a:r>
              <a:rPr sz="2200" spc="-5" dirty="0">
                <a:latin typeface="Arial"/>
                <a:cs typeface="Arial"/>
              </a:rPr>
              <a:t>на </a:t>
            </a:r>
            <a:r>
              <a:rPr sz="2200" spc="-15" dirty="0">
                <a:latin typeface="Arial"/>
                <a:cs typeface="Arial"/>
              </a:rPr>
              <a:t>вероватноћу </a:t>
            </a:r>
            <a:r>
              <a:rPr sz="2200" spc="-5" dirty="0">
                <a:latin typeface="Arial"/>
                <a:cs typeface="Arial"/>
              </a:rPr>
              <a:t>да до </a:t>
            </a:r>
            <a:r>
              <a:rPr sz="2200" spc="-15" dirty="0">
                <a:latin typeface="Arial"/>
                <a:cs typeface="Arial"/>
              </a:rPr>
              <a:t>тог догађаја</a:t>
            </a:r>
            <a:r>
              <a:rPr sz="2200" spc="-28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не  </a:t>
            </a:r>
            <a:r>
              <a:rPr sz="2200" spc="-5" dirty="0">
                <a:latin typeface="Arial"/>
                <a:cs typeface="Arial"/>
              </a:rPr>
              <a:t>дође </a:t>
            </a:r>
            <a:r>
              <a:rPr sz="2200" spc="-20" dirty="0">
                <a:latin typeface="Arial"/>
                <a:cs typeface="Arial"/>
              </a:rPr>
              <a:t>(без</a:t>
            </a:r>
            <a:r>
              <a:rPr sz="2200" spc="-1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случаја)</a:t>
            </a:r>
            <a:endParaRPr sz="22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585"/>
              </a:spcBef>
              <a:buChar char="•"/>
              <a:tabLst>
                <a:tab pos="355600" algn="l"/>
                <a:tab pos="356235" algn="l"/>
              </a:tabLst>
            </a:pPr>
            <a:r>
              <a:rPr sz="2600" spc="-10" dirty="0">
                <a:latin typeface="Arial"/>
                <a:cs typeface="Arial"/>
              </a:rPr>
              <a:t>Количник </a:t>
            </a:r>
            <a:r>
              <a:rPr sz="2600" dirty="0">
                <a:latin typeface="Arial"/>
                <a:cs typeface="Arial"/>
              </a:rPr>
              <a:t>шансе (Odds</a:t>
            </a:r>
            <a:r>
              <a:rPr sz="2600" spc="-180" dirty="0">
                <a:latin typeface="Arial"/>
                <a:cs typeface="Arial"/>
              </a:rPr>
              <a:t> </a:t>
            </a:r>
            <a:r>
              <a:rPr sz="2600" dirty="0">
                <a:latin typeface="Arial"/>
                <a:cs typeface="Arial"/>
              </a:rPr>
              <a:t>Ratio-OR)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520"/>
              </a:spcBef>
              <a:buChar char="–"/>
              <a:tabLst>
                <a:tab pos="756285" algn="l"/>
                <a:tab pos="756920" algn="l"/>
              </a:tabLst>
            </a:pPr>
            <a:r>
              <a:rPr sz="2200" spc="-10" dirty="0">
                <a:latin typeface="Arial"/>
                <a:cs typeface="Arial"/>
              </a:rPr>
              <a:t>Синоними: </a:t>
            </a:r>
            <a:r>
              <a:rPr sz="2200" spc="-5" dirty="0">
                <a:latin typeface="Arial"/>
                <a:cs typeface="Arial"/>
              </a:rPr>
              <a:t>унакрсни </a:t>
            </a:r>
            <a:r>
              <a:rPr sz="2200" spc="-15" dirty="0">
                <a:latin typeface="Arial"/>
                <a:cs typeface="Arial"/>
              </a:rPr>
              <a:t>однос, однос </a:t>
            </a:r>
            <a:r>
              <a:rPr sz="2200" spc="-5" dirty="0">
                <a:latin typeface="Arial"/>
                <a:cs typeface="Arial"/>
              </a:rPr>
              <a:t>унакрсних</a:t>
            </a:r>
            <a:r>
              <a:rPr sz="2200" spc="-5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производа</a:t>
            </a:r>
            <a:endParaRPr sz="2200">
              <a:latin typeface="Arial"/>
              <a:cs typeface="Arial"/>
            </a:endParaRPr>
          </a:p>
          <a:p>
            <a:pPr marL="756285" marR="54610" lvl="1" indent="-287020">
              <a:lnSpc>
                <a:spcPct val="100000"/>
              </a:lnSpc>
              <a:spcBef>
                <a:spcPts val="490"/>
              </a:spcBef>
              <a:buChar char="–"/>
              <a:tabLst>
                <a:tab pos="756285" algn="l"/>
                <a:tab pos="756920" algn="l"/>
              </a:tabLst>
            </a:pPr>
            <a:r>
              <a:rPr sz="2200" spc="-15" dirty="0">
                <a:latin typeface="Arial"/>
                <a:cs typeface="Arial"/>
              </a:rPr>
              <a:t>Количник </a:t>
            </a:r>
            <a:r>
              <a:rPr sz="2200" spc="-5" dirty="0">
                <a:latin typeface="Arial"/>
                <a:cs typeface="Arial"/>
              </a:rPr>
              <a:t>броја </a:t>
            </a:r>
            <a:r>
              <a:rPr sz="2200" spc="-10" dirty="0">
                <a:latin typeface="Arial"/>
                <a:cs typeface="Arial"/>
              </a:rPr>
              <a:t>особа </a:t>
            </a:r>
            <a:r>
              <a:rPr sz="2200" dirty="0">
                <a:latin typeface="Arial"/>
                <a:cs typeface="Arial"/>
              </a:rPr>
              <a:t>са </a:t>
            </a:r>
            <a:r>
              <a:rPr sz="2200" spc="-10" dirty="0">
                <a:latin typeface="Arial"/>
                <a:cs typeface="Arial"/>
              </a:rPr>
              <a:t>посматраном појавом </a:t>
            </a:r>
            <a:r>
              <a:rPr sz="2200" spc="-5" dirty="0">
                <a:latin typeface="Arial"/>
                <a:cs typeface="Arial"/>
              </a:rPr>
              <a:t>у</a:t>
            </a:r>
            <a:r>
              <a:rPr sz="2200" spc="-29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односу  </a:t>
            </a:r>
            <a:r>
              <a:rPr sz="2200" spc="-5" dirty="0">
                <a:latin typeface="Arial"/>
                <a:cs typeface="Arial"/>
              </a:rPr>
              <a:t>на особе </a:t>
            </a:r>
            <a:r>
              <a:rPr sz="2200" spc="-30" dirty="0">
                <a:latin typeface="Arial"/>
                <a:cs typeface="Arial"/>
              </a:rPr>
              <a:t>без </a:t>
            </a:r>
            <a:r>
              <a:rPr sz="2200" spc="-15" dirty="0">
                <a:latin typeface="Arial"/>
                <a:cs typeface="Arial"/>
              </a:rPr>
              <a:t>те </a:t>
            </a:r>
            <a:r>
              <a:rPr sz="2200" spc="-5" dirty="0">
                <a:latin typeface="Arial"/>
                <a:cs typeface="Arial"/>
              </a:rPr>
              <a:t>појаве у посматраној  (експерименталној) </a:t>
            </a:r>
            <a:r>
              <a:rPr sz="2200" spc="-10" dirty="0">
                <a:latin typeface="Arial"/>
                <a:cs typeface="Arial"/>
              </a:rPr>
              <a:t>групи </a:t>
            </a:r>
            <a:r>
              <a:rPr sz="2200" spc="-5" dirty="0">
                <a:latin typeface="Arial"/>
                <a:cs typeface="Arial"/>
              </a:rPr>
              <a:t>у </a:t>
            </a:r>
            <a:r>
              <a:rPr sz="2200" spc="-15" dirty="0">
                <a:latin typeface="Arial"/>
                <a:cs typeface="Arial"/>
              </a:rPr>
              <a:t>односу </a:t>
            </a:r>
            <a:r>
              <a:rPr sz="2200" spc="-5" dirty="0">
                <a:latin typeface="Arial"/>
                <a:cs typeface="Arial"/>
              </a:rPr>
              <a:t>на исти такав  </a:t>
            </a:r>
            <a:r>
              <a:rPr sz="2200" spc="-10" dirty="0">
                <a:latin typeface="Arial"/>
                <a:cs typeface="Arial"/>
              </a:rPr>
              <a:t>количник </a:t>
            </a:r>
            <a:r>
              <a:rPr sz="2200" spc="-5" dirty="0">
                <a:latin typeface="Arial"/>
                <a:cs typeface="Arial"/>
              </a:rPr>
              <a:t>у</a:t>
            </a:r>
            <a:r>
              <a:rPr sz="2200" spc="-95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контроли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4738"/>
    </mc:Choice>
    <mc:Fallback>
      <p:transition spd="slow" advTm="12473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2572</TotalTime>
  <Words>1795</Words>
  <Application>Microsoft Office PowerPoint</Application>
  <PresentationFormat>On-screen Show (4:3)</PresentationFormat>
  <Paragraphs>130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  <vt:lpstr>Студије случај-контрола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Marko</cp:lastModifiedBy>
  <cp:revision>21</cp:revision>
  <dcterms:created xsi:type="dcterms:W3CDTF">2020-08-19T09:43:56Z</dcterms:created>
  <dcterms:modified xsi:type="dcterms:W3CDTF">2021-08-24T06:39:54Z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2017-09-06T00:00:00Z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2020-08-19T00:00:00Z</vt:filetime>
  </property>
</Properties>
</file>